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18288000" cy="10287000"/>
  <p:notesSz cx="6858000" cy="9144000"/>
  <p:embeddedFontLst>
    <p:embeddedFont>
      <p:font typeface="Montserrat Bold" panose="00000800000000000000"/>
      <p:bold r:id="rId44"/>
    </p:embeddedFont>
    <p:embeddedFont>
      <p:font typeface="Montserrat" panose="00000500000000000000"/>
      <p:regular r:id="rId45"/>
    </p:embeddedFont>
    <p:embeddedFont>
      <p:font typeface="Montserrat Semi-Bold" panose="00000700000000000000"/>
      <p:bold r:id="rId46"/>
    </p:embeddedFont>
    <p:embeddedFont>
      <p:font typeface="Calibri" panose="020F0502020204030204" charset="0"/>
      <p:regular r:id="rId47"/>
      <p:bold r:id="rId48"/>
      <p:italic r:id="rId49"/>
      <p:boldItalic r:id="rId50"/>
    </p:embeddedFont>
    <p:embeddedFont>
      <p:font typeface="Poppins 2 Semi-Bold" panose="0000070000000000000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43" d="100"/>
          <a:sy n="43" d="100"/>
        </p:scale>
        <p:origin x="74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font" Target="fonts/font8.fntdata"/><Relationship Id="rId50" Type="http://schemas.openxmlformats.org/officeDocument/2006/relationships/font" Target="fonts/font7.fntdata"/><Relationship Id="rId5" Type="http://schemas.openxmlformats.org/officeDocument/2006/relationships/slide" Target="slides/slide3.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5087887" y="-2758077"/>
            <a:ext cx="6400226" cy="6416266"/>
          </a:xfrm>
          <a:custGeom>
            <a:avLst/>
            <a:gdLst/>
            <a:ahLst/>
            <a:cxnLst/>
            <a:rect l="l" t="t" r="r" b="b"/>
            <a:pathLst>
              <a:path w="6400226" h="6416266">
                <a:moveTo>
                  <a:pt x="0" y="0"/>
                </a:moveTo>
                <a:lnTo>
                  <a:pt x="6400226" y="0"/>
                </a:lnTo>
                <a:lnTo>
                  <a:pt x="6400226" y="6416266"/>
                </a:lnTo>
                <a:lnTo>
                  <a:pt x="0" y="6416266"/>
                </a:lnTo>
                <a:lnTo>
                  <a:pt x="0" y="0"/>
                </a:lnTo>
                <a:close/>
              </a:path>
            </a:pathLst>
          </a:custGeom>
          <a:blipFill>
            <a:blip r:embed="rId1"/>
            <a:stretch>
              <a:fillRect/>
            </a:stretch>
          </a:blipFill>
        </p:spPr>
      </p:sp>
      <p:grpSp>
        <p:nvGrpSpPr>
          <p:cNvPr id="3" name="Group 3"/>
          <p:cNvGrpSpPr/>
          <p:nvPr/>
        </p:nvGrpSpPr>
        <p:grpSpPr>
          <a:xfrm>
            <a:off x="16646647" y="7331145"/>
            <a:ext cx="1225306" cy="122530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539484" y="6482599"/>
            <a:ext cx="14978531" cy="3133292"/>
          </a:xfrm>
          <a:prstGeom prst="rect">
            <a:avLst/>
          </a:prstGeom>
        </p:spPr>
        <p:txBody>
          <a:bodyPr lIns="0" tIns="0" rIns="0" bIns="0" rtlCol="0" anchor="t">
            <a:spAutoFit/>
          </a:bodyPr>
          <a:lstStyle/>
          <a:p>
            <a:pPr algn="ctr">
              <a:lnSpc>
                <a:spcPts val="8400"/>
              </a:lnSpc>
            </a:pPr>
            <a:r>
              <a:rPr lang="en-US" sz="6000">
                <a:solidFill>
                  <a:srgbClr val="002FD3"/>
                </a:solidFill>
                <a:latin typeface="Montserrat Bold" panose="00000800000000000000"/>
              </a:rPr>
              <a:t> DỰ ĐOÁN RỦI RO </a:t>
            </a:r>
            <a:endParaRPr lang="en-US" sz="6000">
              <a:solidFill>
                <a:srgbClr val="002FD3"/>
              </a:solidFill>
              <a:latin typeface="Montserrat Bold" panose="00000800000000000000"/>
            </a:endParaRPr>
          </a:p>
          <a:p>
            <a:pPr algn="ctr">
              <a:lnSpc>
                <a:spcPts val="8400"/>
              </a:lnSpc>
            </a:pPr>
            <a:r>
              <a:rPr lang="en-US" sz="6000">
                <a:solidFill>
                  <a:srgbClr val="002FD3"/>
                </a:solidFill>
                <a:latin typeface="Montserrat Bold" panose="00000800000000000000"/>
              </a:rPr>
              <a:t>CHO VAY TÍN DỤNG</a:t>
            </a:r>
            <a:endParaRPr lang="en-US" sz="6000">
              <a:solidFill>
                <a:srgbClr val="002FD3"/>
              </a:solidFill>
              <a:latin typeface="Montserrat Bold" panose="00000800000000000000"/>
            </a:endParaRPr>
          </a:p>
          <a:p>
            <a:pPr algn="ctr">
              <a:lnSpc>
                <a:spcPts val="8400"/>
              </a:lnSpc>
              <a:spcBef>
                <a:spcPct val="0"/>
              </a:spcBef>
            </a:pPr>
            <a:endParaRPr lang="en-US" sz="6000">
              <a:solidFill>
                <a:srgbClr val="002FD3"/>
              </a:solidFill>
              <a:latin typeface="Montserrat Bold" panose="00000800000000000000"/>
            </a:endParaRPr>
          </a:p>
        </p:txBody>
      </p:sp>
      <p:sp>
        <p:nvSpPr>
          <p:cNvPr id="7" name="TextBox 7"/>
          <p:cNvSpPr txBox="1"/>
          <p:nvPr/>
        </p:nvSpPr>
        <p:spPr>
          <a:xfrm>
            <a:off x="2207710" y="3120364"/>
            <a:ext cx="13411579" cy="3828415"/>
          </a:xfrm>
          <a:prstGeom prst="rect">
            <a:avLst/>
          </a:prstGeom>
        </p:spPr>
        <p:txBody>
          <a:bodyPr lIns="0" tIns="0" rIns="0" bIns="0" rtlCol="0" anchor="t">
            <a:spAutoFit/>
          </a:bodyPr>
          <a:lstStyle/>
          <a:p>
            <a:pPr algn="ctr">
              <a:lnSpc>
                <a:spcPts val="4265"/>
              </a:lnSpc>
            </a:pPr>
            <a:r>
              <a:rPr lang="en-US" sz="3045">
                <a:solidFill>
                  <a:srgbClr val="000000"/>
                </a:solidFill>
                <a:latin typeface="Montserrat Bold" panose="00000800000000000000"/>
              </a:rPr>
              <a:t>LỚP HỌC PHẦN: MALE431085_23_2_04CLC</a:t>
            </a:r>
            <a:endParaRPr lang="en-US" sz="3045">
              <a:solidFill>
                <a:srgbClr val="000000"/>
              </a:solidFill>
              <a:latin typeface="Montserrat Bold" panose="00000800000000000000"/>
            </a:endParaRPr>
          </a:p>
          <a:p>
            <a:pPr algn="ctr">
              <a:lnSpc>
                <a:spcPts val="4265"/>
              </a:lnSpc>
            </a:pPr>
            <a:r>
              <a:rPr lang="en-US" sz="3045">
                <a:solidFill>
                  <a:srgbClr val="000000"/>
                </a:solidFill>
                <a:latin typeface="Montserrat Bold" panose="00000800000000000000"/>
              </a:rPr>
              <a:t>HỌC KỲ II – NĂM HỌC 2023-2024</a:t>
            </a:r>
            <a:endParaRPr lang="en-US" sz="3045">
              <a:solidFill>
                <a:srgbClr val="000000"/>
              </a:solidFill>
              <a:latin typeface="Montserrat Bold" panose="00000800000000000000"/>
            </a:endParaRPr>
          </a:p>
          <a:p>
            <a:pPr algn="ctr">
              <a:lnSpc>
                <a:spcPts val="4265"/>
              </a:lnSpc>
            </a:pPr>
            <a:r>
              <a:rPr lang="en-US" sz="3045">
                <a:solidFill>
                  <a:srgbClr val="000000"/>
                </a:solidFill>
                <a:latin typeface="Montserrat Bold" panose="00000800000000000000"/>
              </a:rPr>
              <a:t>Sinh viên thực hiện: </a:t>
            </a:r>
            <a:endParaRPr lang="en-US" sz="3045">
              <a:solidFill>
                <a:srgbClr val="000000"/>
              </a:solidFill>
              <a:latin typeface="Montserrat Bold" panose="00000800000000000000"/>
            </a:endParaRPr>
          </a:p>
          <a:p>
            <a:pPr algn="ctr">
              <a:lnSpc>
                <a:spcPts val="4265"/>
              </a:lnSpc>
            </a:pPr>
            <a:r>
              <a:rPr lang="en-US" sz="3045">
                <a:solidFill>
                  <a:srgbClr val="000000"/>
                </a:solidFill>
                <a:latin typeface="Montserrat Bold" panose="00000800000000000000"/>
              </a:rPr>
              <a:t>           - 21110298: Đặng Kim Thành</a:t>
            </a:r>
            <a:endParaRPr lang="en-US" sz="3045">
              <a:solidFill>
                <a:srgbClr val="000000"/>
              </a:solidFill>
              <a:latin typeface="Montserrat Bold" panose="00000800000000000000"/>
            </a:endParaRPr>
          </a:p>
          <a:p>
            <a:pPr algn="ctr">
              <a:lnSpc>
                <a:spcPts val="4265"/>
              </a:lnSpc>
            </a:pPr>
            <a:r>
              <a:rPr lang="en-US" sz="3045">
                <a:solidFill>
                  <a:srgbClr val="000000"/>
                </a:solidFill>
                <a:latin typeface="Montserrat Bold" panose="00000800000000000000"/>
              </a:rPr>
              <a:t>          - 21110175: Nguyễn Văn Hào</a:t>
            </a:r>
            <a:endParaRPr lang="en-US" sz="3045">
              <a:solidFill>
                <a:srgbClr val="000000"/>
              </a:solidFill>
              <a:latin typeface="Montserrat Bold" panose="00000800000000000000"/>
            </a:endParaRPr>
          </a:p>
          <a:p>
            <a:pPr algn="ctr">
              <a:lnSpc>
                <a:spcPts val="4265"/>
              </a:lnSpc>
            </a:pPr>
            <a:r>
              <a:rPr lang="en-US" sz="3045">
                <a:solidFill>
                  <a:srgbClr val="000000"/>
                </a:solidFill>
                <a:latin typeface="Montserrat Bold" panose="00000800000000000000"/>
              </a:rPr>
              <a:t>Giảng viên hướng dẫn : ThS. Trần Quang Khải</a:t>
            </a:r>
            <a:endParaRPr lang="en-US" sz="3045">
              <a:solidFill>
                <a:srgbClr val="000000"/>
              </a:solidFill>
              <a:latin typeface="Montserrat Bold" panose="00000800000000000000"/>
            </a:endParaRPr>
          </a:p>
          <a:p>
            <a:pPr marL="0" lvl="0" indent="0" algn="ctr">
              <a:lnSpc>
                <a:spcPts val="4265"/>
              </a:lnSpc>
              <a:spcBef>
                <a:spcPct val="0"/>
              </a:spcBef>
            </a:pPr>
            <a:endParaRPr lang="en-US" sz="3045">
              <a:solidFill>
                <a:srgbClr val="000000"/>
              </a:solidFill>
              <a:latin typeface="Montserrat Bold" panose="00000800000000000000"/>
            </a:endParaRPr>
          </a:p>
        </p:txBody>
      </p:sp>
      <p:sp>
        <p:nvSpPr>
          <p:cNvPr id="8" name="TextBox 8"/>
          <p:cNvSpPr txBox="1"/>
          <p:nvPr/>
        </p:nvSpPr>
        <p:spPr>
          <a:xfrm>
            <a:off x="-115250" y="1525035"/>
            <a:ext cx="18288000" cy="1467326"/>
          </a:xfrm>
          <a:prstGeom prst="rect">
            <a:avLst/>
          </a:prstGeom>
        </p:spPr>
        <p:txBody>
          <a:bodyPr lIns="0" tIns="0" rIns="0" bIns="0" rtlCol="0" anchor="t">
            <a:spAutoFit/>
          </a:bodyPr>
          <a:lstStyle/>
          <a:p>
            <a:pPr algn="ctr">
              <a:lnSpc>
                <a:spcPts val="12050"/>
              </a:lnSpc>
              <a:spcBef>
                <a:spcPct val="0"/>
              </a:spcBef>
            </a:pPr>
            <a:r>
              <a:rPr lang="en-US" sz="8605">
                <a:solidFill>
                  <a:srgbClr val="000000"/>
                </a:solidFill>
                <a:latin typeface="Montserrat Bold" panose="00000800000000000000"/>
              </a:rPr>
              <a:t>BÁO CÁO CUỐI KÌ</a:t>
            </a:r>
            <a:endParaRPr lang="en-US" sz="8605">
              <a:solidFill>
                <a:srgbClr val="000000"/>
              </a:solidFill>
              <a:latin typeface="Montserrat Bold" panose="00000800000000000000"/>
            </a:endParaRPr>
          </a:p>
        </p:txBody>
      </p:sp>
      <p:sp>
        <p:nvSpPr>
          <p:cNvPr id="9" name="Freeform 9"/>
          <p:cNvSpPr/>
          <p:nvPr/>
        </p:nvSpPr>
        <p:spPr>
          <a:xfrm>
            <a:off x="702740" y="286047"/>
            <a:ext cx="6122511" cy="1400914"/>
          </a:xfrm>
          <a:custGeom>
            <a:avLst/>
            <a:gdLst/>
            <a:ahLst/>
            <a:cxnLst/>
            <a:rect l="l" t="t" r="r" b="b"/>
            <a:pathLst>
              <a:path w="6122511" h="1400914">
                <a:moveTo>
                  <a:pt x="0" y="0"/>
                </a:moveTo>
                <a:lnTo>
                  <a:pt x="6122511" y="0"/>
                </a:lnTo>
                <a:lnTo>
                  <a:pt x="6122511" y="1400913"/>
                </a:lnTo>
                <a:lnTo>
                  <a:pt x="0" y="1400913"/>
                </a:lnTo>
                <a:lnTo>
                  <a:pt x="0" y="0"/>
                </a:lnTo>
                <a:close/>
              </a:path>
            </a:pathLst>
          </a:custGeom>
          <a:blipFill>
            <a:blip r:embed="rId2"/>
            <a:stretch>
              <a:fillRect/>
            </a:stretch>
          </a:blipFill>
        </p:spPr>
      </p:sp>
      <p:sp>
        <p:nvSpPr>
          <p:cNvPr id="10" name="Freeform 10"/>
          <p:cNvSpPr/>
          <p:nvPr/>
        </p:nvSpPr>
        <p:spPr>
          <a:xfrm rot="-1898322">
            <a:off x="-2787720" y="2210616"/>
            <a:ext cx="4953241" cy="4965655"/>
          </a:xfrm>
          <a:custGeom>
            <a:avLst/>
            <a:gdLst/>
            <a:ahLst/>
            <a:cxnLst/>
            <a:rect l="l" t="t" r="r" b="b"/>
            <a:pathLst>
              <a:path w="4953241" h="4965655">
                <a:moveTo>
                  <a:pt x="0" y="0"/>
                </a:moveTo>
                <a:lnTo>
                  <a:pt x="4953241" y="0"/>
                </a:lnTo>
                <a:lnTo>
                  <a:pt x="4953241" y="4965655"/>
                </a:lnTo>
                <a:lnTo>
                  <a:pt x="0" y="4965655"/>
                </a:lnTo>
                <a:lnTo>
                  <a:pt x="0" y="0"/>
                </a:lnTo>
                <a:close/>
              </a:path>
            </a:pathLst>
          </a:custGeom>
          <a:blipFill>
            <a:blip r:embed="rId1"/>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26631" y="3752557"/>
            <a:ext cx="9395652" cy="5876246"/>
          </a:xfrm>
          <a:custGeom>
            <a:avLst/>
            <a:gdLst/>
            <a:ahLst/>
            <a:cxnLst/>
            <a:rect l="l" t="t" r="r" b="b"/>
            <a:pathLst>
              <a:path w="9395652" h="5876246">
                <a:moveTo>
                  <a:pt x="0" y="0"/>
                </a:moveTo>
                <a:lnTo>
                  <a:pt x="9395652" y="0"/>
                </a:lnTo>
                <a:lnTo>
                  <a:pt x="9395652" y="5876246"/>
                </a:lnTo>
                <a:lnTo>
                  <a:pt x="0" y="5876246"/>
                </a:lnTo>
                <a:lnTo>
                  <a:pt x="0" y="0"/>
                </a:lnTo>
                <a:close/>
              </a:path>
            </a:pathLst>
          </a:custGeom>
          <a:blipFill>
            <a:blip r:embed="rId1"/>
            <a:stretch>
              <a:fillRect/>
            </a:stretch>
          </a:blipFill>
        </p:spPr>
      </p:sp>
      <p:sp>
        <p:nvSpPr>
          <p:cNvPr id="3" name="TextBox 3"/>
          <p:cNvSpPr txBox="1"/>
          <p:nvPr/>
        </p:nvSpPr>
        <p:spPr>
          <a:xfrm>
            <a:off x="1028700" y="2849985"/>
            <a:ext cx="5875479" cy="669859"/>
          </a:xfrm>
          <a:prstGeom prst="rect">
            <a:avLst/>
          </a:prstGeom>
        </p:spPr>
        <p:txBody>
          <a:bodyPr lIns="0" tIns="0" rIns="0" bIns="0" rtlCol="0" anchor="t">
            <a:spAutoFit/>
          </a:bodyPr>
          <a:lstStyle/>
          <a:p>
            <a:pPr marL="0" lvl="0" indent="0" algn="ctr">
              <a:lnSpc>
                <a:spcPts val="5600"/>
              </a:lnSpc>
              <a:spcBef>
                <a:spcPct val="0"/>
              </a:spcBef>
            </a:pPr>
            <a:r>
              <a:rPr lang="en-US" sz="4000">
                <a:solidFill>
                  <a:srgbClr val="000000"/>
                </a:solidFill>
                <a:latin typeface="Montserrat Bold" panose="00000800000000000000"/>
              </a:rPr>
              <a:t>c. Marital Status</a:t>
            </a:r>
            <a:endParaRPr lang="en-US" sz="4000">
              <a:solidFill>
                <a:srgbClr val="000000"/>
              </a:solidFill>
              <a:latin typeface="Montserrat Bold" panose="00000800000000000000"/>
            </a:endParaRPr>
          </a:p>
        </p:txBody>
      </p:sp>
      <p:sp>
        <p:nvSpPr>
          <p:cNvPr id="4" name="TextBox 4"/>
          <p:cNvSpPr txBox="1"/>
          <p:nvPr/>
        </p:nvSpPr>
        <p:spPr>
          <a:xfrm>
            <a:off x="10804042" y="4135827"/>
            <a:ext cx="7022015" cy="5043030"/>
          </a:xfrm>
          <a:prstGeom prst="rect">
            <a:avLst/>
          </a:prstGeom>
        </p:spPr>
        <p:txBody>
          <a:bodyPr lIns="0" tIns="0" rIns="0" bIns="0" rtlCol="0" anchor="t">
            <a:spAutoFit/>
          </a:bodyPr>
          <a:lstStyle/>
          <a:p>
            <a:pPr marL="687070" lvl="1" indent="-343535" algn="just">
              <a:lnSpc>
                <a:spcPts val="4455"/>
              </a:lnSpc>
              <a:buFont typeface="Arial" panose="020B0604020202020204"/>
              <a:buChar char="•"/>
            </a:pPr>
            <a:r>
              <a:rPr lang="en-US" sz="3180">
                <a:solidFill>
                  <a:srgbClr val="000000"/>
                </a:solidFill>
                <a:latin typeface="Montserrat" panose="00000500000000000000"/>
              </a:rPr>
              <a:t>Nhóm độc thân có số lượng người có rủi ro tương đối cao so với tổng số người trong nhóm đó. </a:t>
            </a:r>
            <a:endParaRPr lang="en-US" sz="3180">
              <a:solidFill>
                <a:srgbClr val="000000"/>
              </a:solidFill>
              <a:latin typeface="Montserrat" panose="00000500000000000000"/>
            </a:endParaRPr>
          </a:p>
          <a:p>
            <a:pPr marL="687070" lvl="1" indent="-343535" algn="just">
              <a:lnSpc>
                <a:spcPts val="4455"/>
              </a:lnSpc>
              <a:buFont typeface="Arial" panose="020B0604020202020204"/>
              <a:buChar char="•"/>
            </a:pPr>
            <a:r>
              <a:rPr lang="en-US" sz="3180">
                <a:solidFill>
                  <a:srgbClr val="000000"/>
                </a:solidFill>
                <a:latin typeface="Montserrat" panose="00000500000000000000"/>
              </a:rPr>
              <a:t>Mặc dù nhóm đã kết hôn có tỷ lệ tương tự, nhưng số lượng tuyệt đối người có rủi ro thấp hơn nhiều do nhóm này ít người hơn.</a:t>
            </a:r>
            <a:endParaRPr lang="en-US" sz="3180">
              <a:solidFill>
                <a:srgbClr val="000000"/>
              </a:solidFill>
              <a:latin typeface="Montserrat" panose="00000500000000000000"/>
            </a:endParaRPr>
          </a:p>
        </p:txBody>
      </p:sp>
      <p:grpSp>
        <p:nvGrpSpPr>
          <p:cNvPr id="5" name="Group 5"/>
          <p:cNvGrpSpPr/>
          <p:nvPr/>
        </p:nvGrpSpPr>
        <p:grpSpPr>
          <a:xfrm>
            <a:off x="-17485519" y="-1437985"/>
            <a:ext cx="21451958" cy="3335193"/>
            <a:chOff x="0" y="0"/>
            <a:chExt cx="2247054" cy="349355"/>
          </a:xfrm>
        </p:grpSpPr>
        <p:sp>
          <p:nvSpPr>
            <p:cNvPr id="6" name="Freeform 6"/>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7" name="TextBox 7"/>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8959574">
            <a:off x="1370666" y="-8266277"/>
            <a:ext cx="182440" cy="10877937"/>
            <a:chOff x="0" y="0"/>
            <a:chExt cx="52847" cy="3151013"/>
          </a:xfrm>
        </p:grpSpPr>
        <p:sp>
          <p:nvSpPr>
            <p:cNvPr id="9" name="Freeform 9"/>
            <p:cNvSpPr/>
            <p:nvPr/>
          </p:nvSpPr>
          <p:spPr>
            <a:xfrm>
              <a:off x="0" y="0"/>
              <a:ext cx="52847" cy="3151013"/>
            </a:xfrm>
            <a:custGeom>
              <a:avLst/>
              <a:gdLst/>
              <a:ahLst/>
              <a:cxnLst/>
              <a:rect l="l" t="t" r="r" b="b"/>
              <a:pathLst>
                <a:path w="52847" h="3151013">
                  <a:moveTo>
                    <a:pt x="0" y="0"/>
                  </a:moveTo>
                  <a:lnTo>
                    <a:pt x="52847" y="0"/>
                  </a:lnTo>
                  <a:lnTo>
                    <a:pt x="52847" y="3151013"/>
                  </a:lnTo>
                  <a:lnTo>
                    <a:pt x="0" y="3151013"/>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0" name="TextBox 10"/>
            <p:cNvSpPr txBox="1"/>
            <p:nvPr/>
          </p:nvSpPr>
          <p:spPr>
            <a:xfrm>
              <a:off x="0" y="-38100"/>
              <a:ext cx="52847" cy="3189113"/>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4778976" y="269042"/>
            <a:ext cx="12954905" cy="1628167"/>
          </a:xfrm>
          <a:prstGeom prst="rect">
            <a:avLst/>
          </a:prstGeom>
        </p:spPr>
        <p:txBody>
          <a:bodyPr lIns="0" tIns="0" rIns="0" bIns="0" rtlCol="0" anchor="t">
            <a:spAutoFit/>
          </a:bodyPr>
          <a:lstStyle/>
          <a:p>
            <a:pPr algn="l">
              <a:lnSpc>
                <a:spcPts val="6380"/>
              </a:lnSpc>
            </a:pPr>
            <a:r>
              <a:rPr lang="en-US" sz="5545">
                <a:solidFill>
                  <a:srgbClr val="431096"/>
                </a:solidFill>
                <a:latin typeface="Montserrat Bold" panose="00000800000000000000"/>
              </a:rPr>
              <a:t>Ảnh hưởng của các thuộc tính </a:t>
            </a:r>
            <a:endParaRPr lang="en-US" sz="5545">
              <a:solidFill>
                <a:srgbClr val="431096"/>
              </a:solidFill>
              <a:latin typeface="Montserrat Bold" panose="00000800000000000000"/>
            </a:endParaRPr>
          </a:p>
          <a:p>
            <a:pPr algn="l">
              <a:lnSpc>
                <a:spcPts val="6380"/>
              </a:lnSpc>
            </a:pPr>
            <a:r>
              <a:rPr lang="en-US" sz="5545">
                <a:solidFill>
                  <a:srgbClr val="431096"/>
                </a:solidFill>
                <a:latin typeface="Montserrat Bold" panose="00000800000000000000"/>
              </a:rPr>
              <a:t>đến Risk Flag</a:t>
            </a:r>
            <a:endParaRPr lang="en-US" sz="5545">
              <a:solidFill>
                <a:srgbClr val="431096"/>
              </a:solidFill>
              <a:latin typeface="Montserrat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50653" y="3714199"/>
            <a:ext cx="18137347" cy="6006353"/>
          </a:xfrm>
          <a:custGeom>
            <a:avLst/>
            <a:gdLst/>
            <a:ahLst/>
            <a:cxnLst/>
            <a:rect l="l" t="t" r="r" b="b"/>
            <a:pathLst>
              <a:path w="18137347" h="6006353">
                <a:moveTo>
                  <a:pt x="0" y="0"/>
                </a:moveTo>
                <a:lnTo>
                  <a:pt x="18137347" y="0"/>
                </a:lnTo>
                <a:lnTo>
                  <a:pt x="18137347" y="6006353"/>
                </a:lnTo>
                <a:lnTo>
                  <a:pt x="0" y="6006353"/>
                </a:lnTo>
                <a:lnTo>
                  <a:pt x="0" y="0"/>
                </a:lnTo>
                <a:close/>
              </a:path>
            </a:pathLst>
          </a:custGeom>
          <a:blipFill>
            <a:blip r:embed="rId1"/>
            <a:stretch>
              <a:fillRect/>
            </a:stretch>
          </a:blipFill>
        </p:spPr>
      </p:sp>
      <p:sp>
        <p:nvSpPr>
          <p:cNvPr id="3" name="TextBox 3"/>
          <p:cNvSpPr txBox="1"/>
          <p:nvPr/>
        </p:nvSpPr>
        <p:spPr>
          <a:xfrm>
            <a:off x="150653" y="2665536"/>
            <a:ext cx="14429306" cy="669859"/>
          </a:xfrm>
          <a:prstGeom prst="rect">
            <a:avLst/>
          </a:prstGeom>
        </p:spPr>
        <p:txBody>
          <a:bodyPr lIns="0" tIns="0" rIns="0" bIns="0" rtlCol="0" anchor="t">
            <a:spAutoFit/>
          </a:bodyPr>
          <a:lstStyle/>
          <a:p>
            <a:pPr marL="0" lvl="0" indent="0" algn="ctr">
              <a:lnSpc>
                <a:spcPts val="5600"/>
              </a:lnSpc>
              <a:spcBef>
                <a:spcPct val="0"/>
              </a:spcBef>
            </a:pPr>
            <a:r>
              <a:rPr lang="en-US" sz="4000">
                <a:solidFill>
                  <a:srgbClr val="000000"/>
                </a:solidFill>
                <a:latin typeface="Montserrat Bold" panose="00000800000000000000"/>
              </a:rPr>
              <a:t>d. Distribution ratio of City and State variables</a:t>
            </a:r>
            <a:endParaRPr lang="en-US" sz="4000">
              <a:solidFill>
                <a:srgbClr val="000000"/>
              </a:solidFill>
              <a:latin typeface="Montserrat Bold" panose="00000800000000000000"/>
            </a:endParaRPr>
          </a:p>
        </p:txBody>
      </p:sp>
      <p:grpSp>
        <p:nvGrpSpPr>
          <p:cNvPr id="4" name="Group 4"/>
          <p:cNvGrpSpPr/>
          <p:nvPr/>
        </p:nvGrpSpPr>
        <p:grpSpPr>
          <a:xfrm>
            <a:off x="-17485519" y="-1437985"/>
            <a:ext cx="21451958" cy="3335193"/>
            <a:chOff x="0" y="0"/>
            <a:chExt cx="2247054" cy="349355"/>
          </a:xfrm>
        </p:grpSpPr>
        <p:sp>
          <p:nvSpPr>
            <p:cNvPr id="5" name="Freeform 5"/>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6" name="TextBox 6"/>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8959574">
            <a:off x="1370666" y="-8266277"/>
            <a:ext cx="182440" cy="10877937"/>
            <a:chOff x="0" y="0"/>
            <a:chExt cx="52847" cy="3151013"/>
          </a:xfrm>
        </p:grpSpPr>
        <p:sp>
          <p:nvSpPr>
            <p:cNvPr id="8" name="Freeform 8"/>
            <p:cNvSpPr/>
            <p:nvPr/>
          </p:nvSpPr>
          <p:spPr>
            <a:xfrm>
              <a:off x="0" y="0"/>
              <a:ext cx="52847" cy="3151013"/>
            </a:xfrm>
            <a:custGeom>
              <a:avLst/>
              <a:gdLst/>
              <a:ahLst/>
              <a:cxnLst/>
              <a:rect l="l" t="t" r="r" b="b"/>
              <a:pathLst>
                <a:path w="52847" h="3151013">
                  <a:moveTo>
                    <a:pt x="0" y="0"/>
                  </a:moveTo>
                  <a:lnTo>
                    <a:pt x="52847" y="0"/>
                  </a:lnTo>
                  <a:lnTo>
                    <a:pt x="52847" y="3151013"/>
                  </a:lnTo>
                  <a:lnTo>
                    <a:pt x="0" y="3151013"/>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9" name="TextBox 9"/>
            <p:cNvSpPr txBox="1"/>
            <p:nvPr/>
          </p:nvSpPr>
          <p:spPr>
            <a:xfrm>
              <a:off x="0" y="-38100"/>
              <a:ext cx="52847" cy="3189113"/>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4778976" y="269042"/>
            <a:ext cx="12954905" cy="1628167"/>
          </a:xfrm>
          <a:prstGeom prst="rect">
            <a:avLst/>
          </a:prstGeom>
        </p:spPr>
        <p:txBody>
          <a:bodyPr lIns="0" tIns="0" rIns="0" bIns="0" rtlCol="0" anchor="t">
            <a:spAutoFit/>
          </a:bodyPr>
          <a:lstStyle/>
          <a:p>
            <a:pPr algn="l">
              <a:lnSpc>
                <a:spcPts val="6380"/>
              </a:lnSpc>
            </a:pPr>
            <a:r>
              <a:rPr lang="en-US" sz="5545">
                <a:solidFill>
                  <a:srgbClr val="431096"/>
                </a:solidFill>
                <a:latin typeface="Montserrat Bold" panose="00000800000000000000"/>
              </a:rPr>
              <a:t>Ảnh hưởng của các thuộc tính </a:t>
            </a:r>
            <a:endParaRPr lang="en-US" sz="5545">
              <a:solidFill>
                <a:srgbClr val="431096"/>
              </a:solidFill>
              <a:latin typeface="Montserrat Bold" panose="00000800000000000000"/>
            </a:endParaRPr>
          </a:p>
          <a:p>
            <a:pPr algn="l">
              <a:lnSpc>
                <a:spcPts val="6380"/>
              </a:lnSpc>
            </a:pPr>
            <a:r>
              <a:rPr lang="en-US" sz="5545">
                <a:solidFill>
                  <a:srgbClr val="431096"/>
                </a:solidFill>
                <a:latin typeface="Montserrat Bold" panose="00000800000000000000"/>
              </a:rPr>
              <a:t>đến Risk Flag</a:t>
            </a:r>
            <a:endParaRPr lang="en-US" sz="5545">
              <a:solidFill>
                <a:srgbClr val="431096"/>
              </a:solidFill>
              <a:latin typeface="Montserrat Bold"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766" y="2704798"/>
            <a:ext cx="9941270" cy="7582202"/>
          </a:xfrm>
          <a:custGeom>
            <a:avLst/>
            <a:gdLst/>
            <a:ahLst/>
            <a:cxnLst/>
            <a:rect l="l" t="t" r="r" b="b"/>
            <a:pathLst>
              <a:path w="9941270" h="7582202">
                <a:moveTo>
                  <a:pt x="0" y="0"/>
                </a:moveTo>
                <a:lnTo>
                  <a:pt x="9941270" y="0"/>
                </a:lnTo>
                <a:lnTo>
                  <a:pt x="9941270" y="7582202"/>
                </a:lnTo>
                <a:lnTo>
                  <a:pt x="0" y="7582202"/>
                </a:lnTo>
                <a:lnTo>
                  <a:pt x="0" y="0"/>
                </a:lnTo>
                <a:close/>
              </a:path>
            </a:pathLst>
          </a:custGeom>
          <a:blipFill>
            <a:blip r:embed="rId1"/>
            <a:stretch>
              <a:fillRect/>
            </a:stretch>
          </a:blipFill>
        </p:spPr>
      </p:sp>
      <p:sp>
        <p:nvSpPr>
          <p:cNvPr id="3" name="TextBox 3"/>
          <p:cNvSpPr txBox="1"/>
          <p:nvPr/>
        </p:nvSpPr>
        <p:spPr>
          <a:xfrm>
            <a:off x="196766" y="2037057"/>
            <a:ext cx="4280521" cy="660901"/>
          </a:xfrm>
          <a:prstGeom prst="rect">
            <a:avLst/>
          </a:prstGeom>
        </p:spPr>
        <p:txBody>
          <a:bodyPr lIns="0" tIns="0" rIns="0" bIns="0" rtlCol="0" anchor="t">
            <a:spAutoFit/>
          </a:bodyPr>
          <a:lstStyle/>
          <a:p>
            <a:pPr marL="0" lvl="0" indent="0" algn="ctr">
              <a:lnSpc>
                <a:spcPts val="5430"/>
              </a:lnSpc>
              <a:spcBef>
                <a:spcPct val="0"/>
              </a:spcBef>
            </a:pPr>
            <a:r>
              <a:rPr lang="en-US" sz="3875">
                <a:solidFill>
                  <a:srgbClr val="000000"/>
                </a:solidFill>
                <a:latin typeface="Montserrat Bold" panose="00000800000000000000"/>
              </a:rPr>
              <a:t>e. STATE</a:t>
            </a:r>
            <a:endParaRPr lang="en-US" sz="3875">
              <a:solidFill>
                <a:srgbClr val="000000"/>
              </a:solidFill>
              <a:latin typeface="Montserrat Bold" panose="00000800000000000000"/>
            </a:endParaRPr>
          </a:p>
        </p:txBody>
      </p:sp>
      <p:sp>
        <p:nvSpPr>
          <p:cNvPr id="4" name="TextBox 4"/>
          <p:cNvSpPr txBox="1"/>
          <p:nvPr/>
        </p:nvSpPr>
        <p:spPr>
          <a:xfrm>
            <a:off x="10490069" y="4066825"/>
            <a:ext cx="7452563" cy="3714056"/>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Montserrat" panose="00000500000000000000"/>
              </a:rPr>
              <a:t>Biểu đồ này cung cấp cái nhìn tổng quan về mức độ phân bố rủi ro tín dụng tại các bang khác nhau, có thể hỗ trợ các nhà hoạch định chính sách hoặc các nhà quản lý rủi ro trong việc đưa ra các quyết định dựa trên bối cảnh địa lý. ​</a:t>
            </a:r>
            <a:endParaRPr lang="en-US" sz="3000">
              <a:solidFill>
                <a:srgbClr val="000000"/>
              </a:solidFill>
              <a:latin typeface="Montserrat" panose="00000500000000000000"/>
            </a:endParaRPr>
          </a:p>
        </p:txBody>
      </p:sp>
      <p:grpSp>
        <p:nvGrpSpPr>
          <p:cNvPr id="5" name="Group 5"/>
          <p:cNvGrpSpPr/>
          <p:nvPr/>
        </p:nvGrpSpPr>
        <p:grpSpPr>
          <a:xfrm>
            <a:off x="-17485519" y="-1437985"/>
            <a:ext cx="21451958" cy="3335193"/>
            <a:chOff x="0" y="0"/>
            <a:chExt cx="2247054" cy="349355"/>
          </a:xfrm>
        </p:grpSpPr>
        <p:sp>
          <p:nvSpPr>
            <p:cNvPr id="6" name="Freeform 6"/>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7" name="TextBox 7"/>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8959574">
            <a:off x="1370666" y="-8266277"/>
            <a:ext cx="182440" cy="10877937"/>
            <a:chOff x="0" y="0"/>
            <a:chExt cx="52847" cy="3151013"/>
          </a:xfrm>
        </p:grpSpPr>
        <p:sp>
          <p:nvSpPr>
            <p:cNvPr id="9" name="Freeform 9"/>
            <p:cNvSpPr/>
            <p:nvPr/>
          </p:nvSpPr>
          <p:spPr>
            <a:xfrm>
              <a:off x="0" y="0"/>
              <a:ext cx="52847" cy="3151013"/>
            </a:xfrm>
            <a:custGeom>
              <a:avLst/>
              <a:gdLst/>
              <a:ahLst/>
              <a:cxnLst/>
              <a:rect l="l" t="t" r="r" b="b"/>
              <a:pathLst>
                <a:path w="52847" h="3151013">
                  <a:moveTo>
                    <a:pt x="0" y="0"/>
                  </a:moveTo>
                  <a:lnTo>
                    <a:pt x="52847" y="0"/>
                  </a:lnTo>
                  <a:lnTo>
                    <a:pt x="52847" y="3151013"/>
                  </a:lnTo>
                  <a:lnTo>
                    <a:pt x="0" y="3151013"/>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0" name="TextBox 10"/>
            <p:cNvSpPr txBox="1"/>
            <p:nvPr/>
          </p:nvSpPr>
          <p:spPr>
            <a:xfrm>
              <a:off x="0" y="-38100"/>
              <a:ext cx="52847" cy="3189113"/>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4778976" y="269042"/>
            <a:ext cx="12954905" cy="1628167"/>
          </a:xfrm>
          <a:prstGeom prst="rect">
            <a:avLst/>
          </a:prstGeom>
        </p:spPr>
        <p:txBody>
          <a:bodyPr lIns="0" tIns="0" rIns="0" bIns="0" rtlCol="0" anchor="t">
            <a:spAutoFit/>
          </a:bodyPr>
          <a:lstStyle/>
          <a:p>
            <a:pPr algn="l">
              <a:lnSpc>
                <a:spcPts val="6380"/>
              </a:lnSpc>
            </a:pPr>
            <a:r>
              <a:rPr lang="en-US" sz="5545">
                <a:solidFill>
                  <a:srgbClr val="431096"/>
                </a:solidFill>
                <a:latin typeface="Montserrat Bold" panose="00000800000000000000"/>
              </a:rPr>
              <a:t>Ảnh hưởng của các thuộc tính </a:t>
            </a:r>
            <a:endParaRPr lang="en-US" sz="5545">
              <a:solidFill>
                <a:srgbClr val="431096"/>
              </a:solidFill>
              <a:latin typeface="Montserrat Bold" panose="00000800000000000000"/>
            </a:endParaRPr>
          </a:p>
          <a:p>
            <a:pPr algn="l">
              <a:lnSpc>
                <a:spcPts val="6380"/>
              </a:lnSpc>
            </a:pPr>
            <a:r>
              <a:rPr lang="en-US" sz="5545">
                <a:solidFill>
                  <a:srgbClr val="431096"/>
                </a:solidFill>
                <a:latin typeface="Montserrat Bold" panose="00000800000000000000"/>
              </a:rPr>
              <a:t>đến Risk Flag</a:t>
            </a:r>
            <a:endParaRPr lang="en-US" sz="5545">
              <a:solidFill>
                <a:srgbClr val="431096"/>
              </a:solidFill>
              <a:latin typeface="Montserrat Bold"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455384" y="2958415"/>
            <a:ext cx="11377233" cy="7270967"/>
          </a:xfrm>
          <a:custGeom>
            <a:avLst/>
            <a:gdLst/>
            <a:ahLst/>
            <a:cxnLst/>
            <a:rect l="l" t="t" r="r" b="b"/>
            <a:pathLst>
              <a:path w="11377233" h="7270967">
                <a:moveTo>
                  <a:pt x="0" y="0"/>
                </a:moveTo>
                <a:lnTo>
                  <a:pt x="11377232" y="0"/>
                </a:lnTo>
                <a:lnTo>
                  <a:pt x="11377232" y="7270967"/>
                </a:lnTo>
                <a:lnTo>
                  <a:pt x="0" y="7270967"/>
                </a:lnTo>
                <a:lnTo>
                  <a:pt x="0" y="0"/>
                </a:lnTo>
                <a:close/>
              </a:path>
            </a:pathLst>
          </a:custGeom>
          <a:blipFill>
            <a:blip r:embed="rId1"/>
            <a:stretch>
              <a:fillRect/>
            </a:stretch>
          </a:blipFill>
        </p:spPr>
      </p:sp>
      <p:sp>
        <p:nvSpPr>
          <p:cNvPr id="3" name="TextBox 3"/>
          <p:cNvSpPr txBox="1"/>
          <p:nvPr/>
        </p:nvSpPr>
        <p:spPr>
          <a:xfrm>
            <a:off x="0" y="2290675"/>
            <a:ext cx="8223120" cy="660901"/>
          </a:xfrm>
          <a:prstGeom prst="rect">
            <a:avLst/>
          </a:prstGeom>
        </p:spPr>
        <p:txBody>
          <a:bodyPr lIns="0" tIns="0" rIns="0" bIns="0" rtlCol="0" anchor="t">
            <a:spAutoFit/>
          </a:bodyPr>
          <a:lstStyle/>
          <a:p>
            <a:pPr marL="0" lvl="0" indent="0" algn="ctr">
              <a:lnSpc>
                <a:spcPts val="5430"/>
              </a:lnSpc>
              <a:spcBef>
                <a:spcPct val="0"/>
              </a:spcBef>
            </a:pPr>
            <a:r>
              <a:rPr lang="en-US" sz="3875">
                <a:solidFill>
                  <a:srgbClr val="000000"/>
                </a:solidFill>
                <a:latin typeface="Montserrat Bold" panose="00000800000000000000"/>
              </a:rPr>
              <a:t>f. Distribution of Age</a:t>
            </a:r>
            <a:endParaRPr lang="en-US" sz="3875">
              <a:solidFill>
                <a:srgbClr val="000000"/>
              </a:solidFill>
              <a:latin typeface="Montserrat Bold" panose="00000800000000000000"/>
            </a:endParaRPr>
          </a:p>
        </p:txBody>
      </p:sp>
      <p:grpSp>
        <p:nvGrpSpPr>
          <p:cNvPr id="4" name="Group 4"/>
          <p:cNvGrpSpPr/>
          <p:nvPr/>
        </p:nvGrpSpPr>
        <p:grpSpPr>
          <a:xfrm>
            <a:off x="-17485519" y="-1437985"/>
            <a:ext cx="21451958" cy="3335193"/>
            <a:chOff x="0" y="0"/>
            <a:chExt cx="2247054" cy="349355"/>
          </a:xfrm>
        </p:grpSpPr>
        <p:sp>
          <p:nvSpPr>
            <p:cNvPr id="5" name="Freeform 5"/>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6" name="TextBox 6"/>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8959574">
            <a:off x="1370666" y="-8266277"/>
            <a:ext cx="182440" cy="10877937"/>
            <a:chOff x="0" y="0"/>
            <a:chExt cx="52847" cy="3151013"/>
          </a:xfrm>
        </p:grpSpPr>
        <p:sp>
          <p:nvSpPr>
            <p:cNvPr id="8" name="Freeform 8"/>
            <p:cNvSpPr/>
            <p:nvPr/>
          </p:nvSpPr>
          <p:spPr>
            <a:xfrm>
              <a:off x="0" y="0"/>
              <a:ext cx="52847" cy="3151013"/>
            </a:xfrm>
            <a:custGeom>
              <a:avLst/>
              <a:gdLst/>
              <a:ahLst/>
              <a:cxnLst/>
              <a:rect l="l" t="t" r="r" b="b"/>
              <a:pathLst>
                <a:path w="52847" h="3151013">
                  <a:moveTo>
                    <a:pt x="0" y="0"/>
                  </a:moveTo>
                  <a:lnTo>
                    <a:pt x="52847" y="0"/>
                  </a:lnTo>
                  <a:lnTo>
                    <a:pt x="52847" y="3151013"/>
                  </a:lnTo>
                  <a:lnTo>
                    <a:pt x="0" y="3151013"/>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9" name="TextBox 9"/>
            <p:cNvSpPr txBox="1"/>
            <p:nvPr/>
          </p:nvSpPr>
          <p:spPr>
            <a:xfrm>
              <a:off x="0" y="-38100"/>
              <a:ext cx="52847" cy="3189113"/>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4778976" y="269042"/>
            <a:ext cx="12954905" cy="1628167"/>
          </a:xfrm>
          <a:prstGeom prst="rect">
            <a:avLst/>
          </a:prstGeom>
        </p:spPr>
        <p:txBody>
          <a:bodyPr lIns="0" tIns="0" rIns="0" bIns="0" rtlCol="0" anchor="t">
            <a:spAutoFit/>
          </a:bodyPr>
          <a:lstStyle/>
          <a:p>
            <a:pPr algn="l">
              <a:lnSpc>
                <a:spcPts val="6380"/>
              </a:lnSpc>
            </a:pPr>
            <a:r>
              <a:rPr lang="en-US" sz="5545">
                <a:solidFill>
                  <a:srgbClr val="431096"/>
                </a:solidFill>
                <a:latin typeface="Montserrat Bold" panose="00000800000000000000"/>
              </a:rPr>
              <a:t>Ảnh hưởng của các thuộc tính </a:t>
            </a:r>
            <a:endParaRPr lang="en-US" sz="5545">
              <a:solidFill>
                <a:srgbClr val="431096"/>
              </a:solidFill>
              <a:latin typeface="Montserrat Bold" panose="00000800000000000000"/>
            </a:endParaRPr>
          </a:p>
          <a:p>
            <a:pPr algn="l">
              <a:lnSpc>
                <a:spcPts val="6380"/>
              </a:lnSpc>
            </a:pPr>
            <a:r>
              <a:rPr lang="en-US" sz="5545">
                <a:solidFill>
                  <a:srgbClr val="431096"/>
                </a:solidFill>
                <a:latin typeface="Montserrat Bold" panose="00000800000000000000"/>
              </a:rPr>
              <a:t>đến Risk Flag</a:t>
            </a:r>
            <a:endParaRPr lang="en-US" sz="5545">
              <a:solidFill>
                <a:srgbClr val="431096"/>
              </a:solidFill>
              <a:latin typeface="Montserrat Bold" panose="000008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920728" y="3032807"/>
            <a:ext cx="11350986" cy="7254193"/>
          </a:xfrm>
          <a:custGeom>
            <a:avLst/>
            <a:gdLst/>
            <a:ahLst/>
            <a:cxnLst/>
            <a:rect l="l" t="t" r="r" b="b"/>
            <a:pathLst>
              <a:path w="11350986" h="7254193">
                <a:moveTo>
                  <a:pt x="0" y="0"/>
                </a:moveTo>
                <a:lnTo>
                  <a:pt x="11350986" y="0"/>
                </a:lnTo>
                <a:lnTo>
                  <a:pt x="11350986" y="7254193"/>
                </a:lnTo>
                <a:lnTo>
                  <a:pt x="0" y="7254193"/>
                </a:lnTo>
                <a:lnTo>
                  <a:pt x="0" y="0"/>
                </a:lnTo>
                <a:close/>
              </a:path>
            </a:pathLst>
          </a:custGeom>
          <a:blipFill>
            <a:blip r:embed="rId1"/>
            <a:stretch>
              <a:fillRect/>
            </a:stretch>
          </a:blipFill>
        </p:spPr>
      </p:sp>
      <p:sp>
        <p:nvSpPr>
          <p:cNvPr id="3" name="TextBox 3"/>
          <p:cNvSpPr txBox="1"/>
          <p:nvPr/>
        </p:nvSpPr>
        <p:spPr>
          <a:xfrm>
            <a:off x="0" y="2290675"/>
            <a:ext cx="8223120" cy="660901"/>
          </a:xfrm>
          <a:prstGeom prst="rect">
            <a:avLst/>
          </a:prstGeom>
        </p:spPr>
        <p:txBody>
          <a:bodyPr lIns="0" tIns="0" rIns="0" bIns="0" rtlCol="0" anchor="t">
            <a:spAutoFit/>
          </a:bodyPr>
          <a:lstStyle/>
          <a:p>
            <a:pPr marL="0" lvl="0" indent="0" algn="ctr">
              <a:lnSpc>
                <a:spcPts val="5430"/>
              </a:lnSpc>
              <a:spcBef>
                <a:spcPct val="0"/>
              </a:spcBef>
            </a:pPr>
            <a:r>
              <a:rPr lang="en-US" sz="3875">
                <a:solidFill>
                  <a:srgbClr val="000000"/>
                </a:solidFill>
                <a:latin typeface="Montserrat Bold" panose="00000800000000000000"/>
              </a:rPr>
              <a:t>g. Distribution of Income</a:t>
            </a:r>
            <a:endParaRPr lang="en-US" sz="3875">
              <a:solidFill>
                <a:srgbClr val="000000"/>
              </a:solidFill>
              <a:latin typeface="Montserrat Bold" panose="00000800000000000000"/>
            </a:endParaRPr>
          </a:p>
        </p:txBody>
      </p:sp>
      <p:grpSp>
        <p:nvGrpSpPr>
          <p:cNvPr id="4" name="Group 4"/>
          <p:cNvGrpSpPr/>
          <p:nvPr/>
        </p:nvGrpSpPr>
        <p:grpSpPr>
          <a:xfrm>
            <a:off x="-17485519" y="-1437985"/>
            <a:ext cx="21451958" cy="3335193"/>
            <a:chOff x="0" y="0"/>
            <a:chExt cx="2247054" cy="349355"/>
          </a:xfrm>
        </p:grpSpPr>
        <p:sp>
          <p:nvSpPr>
            <p:cNvPr id="5" name="Freeform 5"/>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6" name="TextBox 6"/>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8959574">
            <a:off x="1370666" y="-8266277"/>
            <a:ext cx="182440" cy="10877937"/>
            <a:chOff x="0" y="0"/>
            <a:chExt cx="52847" cy="3151013"/>
          </a:xfrm>
        </p:grpSpPr>
        <p:sp>
          <p:nvSpPr>
            <p:cNvPr id="8" name="Freeform 8"/>
            <p:cNvSpPr/>
            <p:nvPr/>
          </p:nvSpPr>
          <p:spPr>
            <a:xfrm>
              <a:off x="0" y="0"/>
              <a:ext cx="52847" cy="3151013"/>
            </a:xfrm>
            <a:custGeom>
              <a:avLst/>
              <a:gdLst/>
              <a:ahLst/>
              <a:cxnLst/>
              <a:rect l="l" t="t" r="r" b="b"/>
              <a:pathLst>
                <a:path w="52847" h="3151013">
                  <a:moveTo>
                    <a:pt x="0" y="0"/>
                  </a:moveTo>
                  <a:lnTo>
                    <a:pt x="52847" y="0"/>
                  </a:lnTo>
                  <a:lnTo>
                    <a:pt x="52847" y="3151013"/>
                  </a:lnTo>
                  <a:lnTo>
                    <a:pt x="0" y="3151013"/>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9" name="TextBox 9"/>
            <p:cNvSpPr txBox="1"/>
            <p:nvPr/>
          </p:nvSpPr>
          <p:spPr>
            <a:xfrm>
              <a:off x="0" y="-38100"/>
              <a:ext cx="52847" cy="3189113"/>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4778976" y="269042"/>
            <a:ext cx="12954905" cy="1628167"/>
          </a:xfrm>
          <a:prstGeom prst="rect">
            <a:avLst/>
          </a:prstGeom>
        </p:spPr>
        <p:txBody>
          <a:bodyPr lIns="0" tIns="0" rIns="0" bIns="0" rtlCol="0" anchor="t">
            <a:spAutoFit/>
          </a:bodyPr>
          <a:lstStyle/>
          <a:p>
            <a:pPr algn="l">
              <a:lnSpc>
                <a:spcPts val="6380"/>
              </a:lnSpc>
            </a:pPr>
            <a:r>
              <a:rPr lang="en-US" sz="5545">
                <a:solidFill>
                  <a:srgbClr val="431096"/>
                </a:solidFill>
                <a:latin typeface="Montserrat Bold" panose="00000800000000000000"/>
              </a:rPr>
              <a:t>Ảnh hưởng của các thuộc tính </a:t>
            </a:r>
            <a:endParaRPr lang="en-US" sz="5545">
              <a:solidFill>
                <a:srgbClr val="431096"/>
              </a:solidFill>
              <a:latin typeface="Montserrat Bold" panose="00000800000000000000"/>
            </a:endParaRPr>
          </a:p>
          <a:p>
            <a:pPr algn="l">
              <a:lnSpc>
                <a:spcPts val="6380"/>
              </a:lnSpc>
            </a:pPr>
            <a:r>
              <a:rPr lang="en-US" sz="5545">
                <a:solidFill>
                  <a:srgbClr val="431096"/>
                </a:solidFill>
                <a:latin typeface="Montserrat Bold" panose="00000800000000000000"/>
              </a:rPr>
              <a:t>đến Risk Flag</a:t>
            </a:r>
            <a:endParaRPr lang="en-US" sz="5545">
              <a:solidFill>
                <a:srgbClr val="431096"/>
              </a:solidFill>
              <a:latin typeface="Montserrat Bold" panose="000008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4797673" y="-1555190"/>
            <a:ext cx="22878146" cy="3556926"/>
            <a:chOff x="0" y="0"/>
            <a:chExt cx="2247054" cy="349355"/>
          </a:xfrm>
        </p:grpSpPr>
        <p:sp>
          <p:nvSpPr>
            <p:cNvPr id="3" name="Freeform 3"/>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4" name="TextBox 4"/>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8959574">
            <a:off x="5721043" y="-8348810"/>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1738107" y="2282894"/>
            <a:ext cx="12953548" cy="8004106"/>
          </a:xfrm>
          <a:custGeom>
            <a:avLst/>
            <a:gdLst/>
            <a:ahLst/>
            <a:cxnLst/>
            <a:rect l="l" t="t" r="r" b="b"/>
            <a:pathLst>
              <a:path w="12953548" h="8004106">
                <a:moveTo>
                  <a:pt x="0" y="0"/>
                </a:moveTo>
                <a:lnTo>
                  <a:pt x="12953548" y="0"/>
                </a:lnTo>
                <a:lnTo>
                  <a:pt x="12953548" y="8004106"/>
                </a:lnTo>
                <a:lnTo>
                  <a:pt x="0" y="8004106"/>
                </a:lnTo>
                <a:lnTo>
                  <a:pt x="0" y="0"/>
                </a:lnTo>
                <a:close/>
              </a:path>
            </a:pathLst>
          </a:custGeom>
          <a:blipFill>
            <a:blip r:embed="rId1"/>
            <a:stretch>
              <a:fillRect/>
            </a:stretch>
          </a:blipFill>
        </p:spPr>
      </p:sp>
      <p:sp>
        <p:nvSpPr>
          <p:cNvPr id="9" name="TextBox 9"/>
          <p:cNvSpPr txBox="1"/>
          <p:nvPr/>
        </p:nvSpPr>
        <p:spPr>
          <a:xfrm>
            <a:off x="9144000" y="278567"/>
            <a:ext cx="9413700" cy="866140"/>
          </a:xfrm>
          <a:prstGeom prst="rect">
            <a:avLst/>
          </a:prstGeom>
        </p:spPr>
        <p:txBody>
          <a:bodyPr lIns="0" tIns="0" rIns="0" bIns="0" rtlCol="0" anchor="t">
            <a:spAutoFit/>
          </a:bodyPr>
          <a:lstStyle/>
          <a:p>
            <a:pPr algn="l">
              <a:lnSpc>
                <a:spcPts val="6785"/>
              </a:lnSpc>
            </a:pPr>
            <a:r>
              <a:rPr lang="en-US" sz="5900">
                <a:solidFill>
                  <a:srgbClr val="431096"/>
                </a:solidFill>
                <a:latin typeface="Montserrat Bold" panose="00000800000000000000"/>
              </a:rPr>
              <a:t>Ma trận tương quan</a:t>
            </a:r>
            <a:endParaRPr lang="en-US" sz="5900">
              <a:solidFill>
                <a:srgbClr val="431096"/>
              </a:solidFill>
              <a:latin typeface="Montserrat Bold" panose="000008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4797673" y="-1555190"/>
            <a:ext cx="22878146" cy="3556926"/>
            <a:chOff x="0" y="0"/>
            <a:chExt cx="2247054" cy="349355"/>
          </a:xfrm>
        </p:grpSpPr>
        <p:sp>
          <p:nvSpPr>
            <p:cNvPr id="3" name="Freeform 3"/>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4" name="TextBox 4"/>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8959574">
            <a:off x="5721043" y="-8348810"/>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571533" y="3513382"/>
            <a:ext cx="9254596" cy="6293772"/>
          </a:xfrm>
          <a:custGeom>
            <a:avLst/>
            <a:gdLst/>
            <a:ahLst/>
            <a:cxnLst/>
            <a:rect l="l" t="t" r="r" b="b"/>
            <a:pathLst>
              <a:path w="9254596" h="6293772">
                <a:moveTo>
                  <a:pt x="0" y="0"/>
                </a:moveTo>
                <a:lnTo>
                  <a:pt x="9254596" y="0"/>
                </a:lnTo>
                <a:lnTo>
                  <a:pt x="9254596" y="6293772"/>
                </a:lnTo>
                <a:lnTo>
                  <a:pt x="0" y="6293772"/>
                </a:lnTo>
                <a:lnTo>
                  <a:pt x="0" y="0"/>
                </a:lnTo>
                <a:close/>
              </a:path>
            </a:pathLst>
          </a:custGeom>
          <a:blipFill>
            <a:blip r:embed="rId1"/>
            <a:stretch>
              <a:fillRect/>
            </a:stretch>
          </a:blipFill>
        </p:spPr>
      </p:sp>
      <p:sp>
        <p:nvSpPr>
          <p:cNvPr id="9" name="TextBox 9"/>
          <p:cNvSpPr txBox="1"/>
          <p:nvPr/>
        </p:nvSpPr>
        <p:spPr>
          <a:xfrm>
            <a:off x="9144000" y="278567"/>
            <a:ext cx="9413700" cy="866140"/>
          </a:xfrm>
          <a:prstGeom prst="rect">
            <a:avLst/>
          </a:prstGeom>
        </p:spPr>
        <p:txBody>
          <a:bodyPr lIns="0" tIns="0" rIns="0" bIns="0" rtlCol="0" anchor="t">
            <a:spAutoFit/>
          </a:bodyPr>
          <a:lstStyle/>
          <a:p>
            <a:pPr algn="l">
              <a:lnSpc>
                <a:spcPts val="6785"/>
              </a:lnSpc>
            </a:pPr>
            <a:r>
              <a:rPr lang="en-US" sz="5900">
                <a:solidFill>
                  <a:srgbClr val="431096"/>
                </a:solidFill>
                <a:latin typeface="Montserrat Bold" panose="00000800000000000000"/>
              </a:rPr>
              <a:t>Tìm dữ liệu ngoại lai</a:t>
            </a:r>
            <a:endParaRPr lang="en-US" sz="5900">
              <a:solidFill>
                <a:srgbClr val="431096"/>
              </a:solidFill>
              <a:latin typeface="Montserrat Bold" panose="00000800000000000000"/>
            </a:endParaRPr>
          </a:p>
        </p:txBody>
      </p:sp>
      <p:sp>
        <p:nvSpPr>
          <p:cNvPr id="10" name="TextBox 10"/>
          <p:cNvSpPr txBox="1"/>
          <p:nvPr/>
        </p:nvSpPr>
        <p:spPr>
          <a:xfrm>
            <a:off x="0" y="2290675"/>
            <a:ext cx="4372745" cy="660901"/>
          </a:xfrm>
          <a:prstGeom prst="rect">
            <a:avLst/>
          </a:prstGeom>
        </p:spPr>
        <p:txBody>
          <a:bodyPr lIns="0" tIns="0" rIns="0" bIns="0" rtlCol="0" anchor="t">
            <a:spAutoFit/>
          </a:bodyPr>
          <a:lstStyle/>
          <a:p>
            <a:pPr marL="0" lvl="0" indent="0" algn="ctr">
              <a:lnSpc>
                <a:spcPts val="5430"/>
              </a:lnSpc>
              <a:spcBef>
                <a:spcPct val="0"/>
              </a:spcBef>
            </a:pPr>
            <a:r>
              <a:rPr lang="en-US" sz="3875">
                <a:solidFill>
                  <a:srgbClr val="000000"/>
                </a:solidFill>
                <a:latin typeface="Montserrat Bold" panose="00000800000000000000"/>
              </a:rPr>
              <a:t>a. Age</a:t>
            </a:r>
            <a:endParaRPr lang="en-US" sz="3875">
              <a:solidFill>
                <a:srgbClr val="000000"/>
              </a:solidFill>
              <a:latin typeface="Montserrat Bold" panose="00000800000000000000"/>
            </a:endParaRPr>
          </a:p>
        </p:txBody>
      </p:sp>
      <p:sp>
        <p:nvSpPr>
          <p:cNvPr id="11" name="TextBox 11"/>
          <p:cNvSpPr txBox="1"/>
          <p:nvPr/>
        </p:nvSpPr>
        <p:spPr>
          <a:xfrm>
            <a:off x="10340421" y="3446707"/>
            <a:ext cx="7391525" cy="2887484"/>
          </a:xfrm>
          <a:prstGeom prst="rect">
            <a:avLst/>
          </a:prstGeom>
        </p:spPr>
        <p:txBody>
          <a:bodyPr lIns="0" tIns="0" rIns="0" bIns="0" rtlCol="0" anchor="t">
            <a:spAutoFit/>
          </a:bodyPr>
          <a:lstStyle/>
          <a:p>
            <a:pPr marL="712470" lvl="1" indent="-356235" algn="just">
              <a:lnSpc>
                <a:spcPts val="4620"/>
              </a:lnSpc>
              <a:buFont typeface="Arial" panose="020B0604020202020204"/>
              <a:buChar char="•"/>
            </a:pPr>
            <a:r>
              <a:rPr lang="en-US" sz="3300">
                <a:solidFill>
                  <a:srgbClr val="000000"/>
                </a:solidFill>
                <a:latin typeface="Montserrat" panose="00000500000000000000"/>
              </a:rPr>
              <a:t>Không có điểm ngoại lai nào được hiển thị, dữ liệu có thể rất đồng đều và không có giá trị nào quá cao hoặc quá thấp so với phần còn lại của tập dữ liệu</a:t>
            </a:r>
            <a:endParaRPr lang="en-US" sz="3300">
              <a:solidFill>
                <a:srgbClr val="000000"/>
              </a:solidFill>
              <a:latin typeface="Montserrat"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4797673" y="-1555190"/>
            <a:ext cx="22878146" cy="3556926"/>
            <a:chOff x="0" y="0"/>
            <a:chExt cx="2247054" cy="349355"/>
          </a:xfrm>
        </p:grpSpPr>
        <p:sp>
          <p:nvSpPr>
            <p:cNvPr id="3" name="Freeform 3"/>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4" name="TextBox 4"/>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8959574">
            <a:off x="5721043" y="-8348810"/>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817871" y="3550926"/>
            <a:ext cx="8953345" cy="6284410"/>
          </a:xfrm>
          <a:custGeom>
            <a:avLst/>
            <a:gdLst/>
            <a:ahLst/>
            <a:cxnLst/>
            <a:rect l="l" t="t" r="r" b="b"/>
            <a:pathLst>
              <a:path w="8953345" h="6284410">
                <a:moveTo>
                  <a:pt x="0" y="0"/>
                </a:moveTo>
                <a:lnTo>
                  <a:pt x="8953345" y="0"/>
                </a:lnTo>
                <a:lnTo>
                  <a:pt x="8953345" y="6284411"/>
                </a:lnTo>
                <a:lnTo>
                  <a:pt x="0" y="6284411"/>
                </a:lnTo>
                <a:lnTo>
                  <a:pt x="0" y="0"/>
                </a:lnTo>
                <a:close/>
              </a:path>
            </a:pathLst>
          </a:custGeom>
          <a:blipFill>
            <a:blip r:embed="rId1"/>
            <a:stretch>
              <a:fillRect/>
            </a:stretch>
          </a:blipFill>
        </p:spPr>
      </p:sp>
      <p:sp>
        <p:nvSpPr>
          <p:cNvPr id="9" name="TextBox 9"/>
          <p:cNvSpPr txBox="1"/>
          <p:nvPr/>
        </p:nvSpPr>
        <p:spPr>
          <a:xfrm>
            <a:off x="9144000" y="278567"/>
            <a:ext cx="9413700" cy="866140"/>
          </a:xfrm>
          <a:prstGeom prst="rect">
            <a:avLst/>
          </a:prstGeom>
        </p:spPr>
        <p:txBody>
          <a:bodyPr lIns="0" tIns="0" rIns="0" bIns="0" rtlCol="0" anchor="t">
            <a:spAutoFit/>
          </a:bodyPr>
          <a:lstStyle/>
          <a:p>
            <a:pPr algn="l">
              <a:lnSpc>
                <a:spcPts val="6785"/>
              </a:lnSpc>
            </a:pPr>
            <a:r>
              <a:rPr lang="en-US" sz="5900">
                <a:solidFill>
                  <a:srgbClr val="431096"/>
                </a:solidFill>
                <a:latin typeface="Montserrat Bold" panose="00000800000000000000"/>
              </a:rPr>
              <a:t>Tìm dữ liệu ngoại lai</a:t>
            </a:r>
            <a:endParaRPr lang="en-US" sz="5900">
              <a:solidFill>
                <a:srgbClr val="431096"/>
              </a:solidFill>
              <a:latin typeface="Montserrat Bold" panose="00000800000000000000"/>
            </a:endParaRPr>
          </a:p>
        </p:txBody>
      </p:sp>
      <p:sp>
        <p:nvSpPr>
          <p:cNvPr id="10" name="TextBox 10"/>
          <p:cNvSpPr txBox="1"/>
          <p:nvPr/>
        </p:nvSpPr>
        <p:spPr>
          <a:xfrm>
            <a:off x="299730" y="2404361"/>
            <a:ext cx="4372745" cy="660901"/>
          </a:xfrm>
          <a:prstGeom prst="rect">
            <a:avLst/>
          </a:prstGeom>
        </p:spPr>
        <p:txBody>
          <a:bodyPr lIns="0" tIns="0" rIns="0" bIns="0" rtlCol="0" anchor="t">
            <a:spAutoFit/>
          </a:bodyPr>
          <a:lstStyle/>
          <a:p>
            <a:pPr marL="0" lvl="0" indent="0" algn="ctr">
              <a:lnSpc>
                <a:spcPts val="5430"/>
              </a:lnSpc>
              <a:spcBef>
                <a:spcPct val="0"/>
              </a:spcBef>
            </a:pPr>
            <a:r>
              <a:rPr lang="en-US" sz="3875">
                <a:solidFill>
                  <a:srgbClr val="000000"/>
                </a:solidFill>
                <a:latin typeface="Montserrat Bold" panose="00000800000000000000"/>
              </a:rPr>
              <a:t>b. Income</a:t>
            </a:r>
            <a:endParaRPr lang="en-US" sz="3875">
              <a:solidFill>
                <a:srgbClr val="000000"/>
              </a:solidFill>
              <a:latin typeface="Montserrat Bold" panose="00000800000000000000"/>
            </a:endParaRPr>
          </a:p>
        </p:txBody>
      </p:sp>
      <p:sp>
        <p:nvSpPr>
          <p:cNvPr id="11" name="TextBox 11"/>
          <p:cNvSpPr txBox="1"/>
          <p:nvPr/>
        </p:nvSpPr>
        <p:spPr>
          <a:xfrm>
            <a:off x="10516523" y="3781673"/>
            <a:ext cx="6668654" cy="3468410"/>
          </a:xfrm>
          <a:prstGeom prst="rect">
            <a:avLst/>
          </a:prstGeom>
        </p:spPr>
        <p:txBody>
          <a:bodyPr lIns="0" tIns="0" rIns="0" bIns="0" rtlCol="0" anchor="t">
            <a:spAutoFit/>
          </a:bodyPr>
          <a:lstStyle/>
          <a:p>
            <a:pPr marL="712470" lvl="1" indent="-356235" algn="just">
              <a:lnSpc>
                <a:spcPts val="4620"/>
              </a:lnSpc>
              <a:spcBef>
                <a:spcPct val="0"/>
              </a:spcBef>
              <a:buFont typeface="Arial" panose="020B0604020202020204"/>
              <a:buChar char="•"/>
            </a:pPr>
            <a:r>
              <a:rPr lang="en-US" sz="3300" u="none" strike="noStrike">
                <a:solidFill>
                  <a:srgbClr val="000000"/>
                </a:solidFill>
                <a:latin typeface="Montserrat" panose="00000500000000000000"/>
              </a:rPr>
              <a:t>Không có điểm ngoại lai nào được hiển thị, dữ liệu có thể rất đồng đều và không có giá trị nào quá cao hoặc quá thấp so với phần còn lại của tập dữ liệu</a:t>
            </a:r>
            <a:endParaRPr lang="en-US" sz="3300" u="none" strike="noStrike">
              <a:solidFill>
                <a:srgbClr val="000000"/>
              </a:solidFill>
              <a:latin typeface="Montserrat"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4797673" y="-1555190"/>
            <a:ext cx="22878146" cy="3556926"/>
            <a:chOff x="0" y="0"/>
            <a:chExt cx="2247054" cy="349355"/>
          </a:xfrm>
        </p:grpSpPr>
        <p:sp>
          <p:nvSpPr>
            <p:cNvPr id="3" name="Freeform 3"/>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4" name="TextBox 4"/>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8959574">
            <a:off x="5721043" y="-8348810"/>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197230" y="2835959"/>
            <a:ext cx="9495134" cy="6883972"/>
          </a:xfrm>
          <a:custGeom>
            <a:avLst/>
            <a:gdLst/>
            <a:ahLst/>
            <a:cxnLst/>
            <a:rect l="l" t="t" r="r" b="b"/>
            <a:pathLst>
              <a:path w="9495134" h="6883972">
                <a:moveTo>
                  <a:pt x="0" y="0"/>
                </a:moveTo>
                <a:lnTo>
                  <a:pt x="9495134" y="0"/>
                </a:lnTo>
                <a:lnTo>
                  <a:pt x="9495134" y="6883972"/>
                </a:lnTo>
                <a:lnTo>
                  <a:pt x="0" y="6883972"/>
                </a:lnTo>
                <a:lnTo>
                  <a:pt x="0" y="0"/>
                </a:lnTo>
                <a:close/>
              </a:path>
            </a:pathLst>
          </a:custGeom>
          <a:blipFill>
            <a:blip r:embed="rId1"/>
            <a:stretch>
              <a:fillRect/>
            </a:stretch>
          </a:blipFill>
        </p:spPr>
      </p:sp>
      <p:sp>
        <p:nvSpPr>
          <p:cNvPr id="9" name="TextBox 9"/>
          <p:cNvSpPr txBox="1"/>
          <p:nvPr/>
        </p:nvSpPr>
        <p:spPr>
          <a:xfrm>
            <a:off x="8874300" y="609917"/>
            <a:ext cx="9413700" cy="866140"/>
          </a:xfrm>
          <a:prstGeom prst="rect">
            <a:avLst/>
          </a:prstGeom>
        </p:spPr>
        <p:txBody>
          <a:bodyPr lIns="0" tIns="0" rIns="0" bIns="0" rtlCol="0" anchor="t">
            <a:spAutoFit/>
          </a:bodyPr>
          <a:lstStyle/>
          <a:p>
            <a:pPr algn="l">
              <a:lnSpc>
                <a:spcPts val="6785"/>
              </a:lnSpc>
            </a:pPr>
            <a:r>
              <a:rPr lang="en-US" sz="5900">
                <a:solidFill>
                  <a:srgbClr val="431096"/>
                </a:solidFill>
                <a:latin typeface="Montserrat Bold" panose="00000800000000000000"/>
              </a:rPr>
              <a:t>Phân bố của biến rủi ro</a:t>
            </a:r>
            <a:endParaRPr lang="en-US" sz="5900">
              <a:solidFill>
                <a:srgbClr val="431096"/>
              </a:solidFill>
              <a:latin typeface="Montserrat Bold" panose="00000800000000000000"/>
            </a:endParaRPr>
          </a:p>
        </p:txBody>
      </p:sp>
      <p:sp>
        <p:nvSpPr>
          <p:cNvPr id="10" name="TextBox 10"/>
          <p:cNvSpPr txBox="1"/>
          <p:nvPr/>
        </p:nvSpPr>
        <p:spPr>
          <a:xfrm>
            <a:off x="10398288" y="2040304"/>
            <a:ext cx="7524584" cy="7679627"/>
          </a:xfrm>
          <a:prstGeom prst="rect">
            <a:avLst/>
          </a:prstGeom>
        </p:spPr>
        <p:txBody>
          <a:bodyPr lIns="0" tIns="0" rIns="0" bIns="0" rtlCol="0" anchor="t">
            <a:spAutoFit/>
          </a:bodyPr>
          <a:lstStyle/>
          <a:p>
            <a:pPr marL="558165" lvl="1" indent="-278765" algn="l">
              <a:lnSpc>
                <a:spcPts val="3615"/>
              </a:lnSpc>
              <a:buFont typeface="Arial" panose="020B0604020202020204"/>
              <a:buChar char="•"/>
            </a:pPr>
            <a:r>
              <a:rPr lang="en-US" sz="2585">
                <a:solidFill>
                  <a:srgbClr val="121212"/>
                </a:solidFill>
                <a:latin typeface="Montserrat" panose="00000500000000000000"/>
              </a:rPr>
              <a:t>Lớp 0 chiếm 88% tập dữ liệu, trong khi lớp 1 chỉ chiếm 12%. Các lớp bị sai lệch rất nhiều, chúng ta cần giải quyết vấn đề này</a:t>
            </a:r>
            <a:endParaRPr lang="en-US" sz="2585">
              <a:solidFill>
                <a:srgbClr val="121212"/>
              </a:solidFill>
              <a:latin typeface="Montserrat" panose="00000500000000000000"/>
            </a:endParaRPr>
          </a:p>
          <a:p>
            <a:pPr marL="558165" lvl="1" indent="-278765" algn="l">
              <a:lnSpc>
                <a:spcPts val="3615"/>
              </a:lnSpc>
              <a:buFont typeface="Arial" panose="020B0604020202020204"/>
              <a:buChar char="•"/>
            </a:pPr>
            <a:r>
              <a:rPr lang="en-US" sz="2585">
                <a:solidFill>
                  <a:srgbClr val="121212"/>
                </a:solidFill>
                <a:latin typeface="Montserrat" panose="00000500000000000000"/>
              </a:rPr>
              <a:t>Không có ngoại lệ trong tập dữ liệu. Nhưng chúng ta cần chuẩn hóa Age và Income</a:t>
            </a:r>
            <a:endParaRPr lang="en-US" sz="2585">
              <a:solidFill>
                <a:srgbClr val="121212"/>
              </a:solidFill>
              <a:latin typeface="Montserrat" panose="00000500000000000000"/>
            </a:endParaRPr>
          </a:p>
          <a:p>
            <a:pPr marL="558165" lvl="1" indent="-278765" algn="l">
              <a:lnSpc>
                <a:spcPts val="3615"/>
              </a:lnSpc>
              <a:buFont typeface="Arial" panose="020B0604020202020204"/>
              <a:buChar char="•"/>
            </a:pPr>
            <a:r>
              <a:rPr lang="en-US" sz="2585">
                <a:solidFill>
                  <a:srgbClr val="121212"/>
                </a:solidFill>
                <a:latin typeface="Montserrat" panose="00000500000000000000"/>
              </a:rPr>
              <a:t>Mối tương quan chặt chẽ giữa Experience và CURRENT_JOB_YRS. Có thể bỏ một cột trong quá trình lựa chọn tính năng hoặc sử dụng Phân tích thành phần chính (PCA)</a:t>
            </a:r>
            <a:endParaRPr lang="en-US" sz="2585">
              <a:solidFill>
                <a:srgbClr val="121212"/>
              </a:solidFill>
              <a:latin typeface="Montserrat" panose="00000500000000000000"/>
            </a:endParaRPr>
          </a:p>
          <a:p>
            <a:pPr marL="558165" lvl="1" indent="-278765" algn="l">
              <a:lnSpc>
                <a:spcPts val="3615"/>
              </a:lnSpc>
              <a:buFont typeface="Arial" panose="020B0604020202020204"/>
              <a:buChar char="•"/>
            </a:pPr>
            <a:r>
              <a:rPr lang="en-US" sz="2585">
                <a:solidFill>
                  <a:srgbClr val="121212"/>
                </a:solidFill>
                <a:latin typeface="Montserrat" panose="00000500000000000000"/>
              </a:rPr>
              <a:t>Married/Single House_Ownership Car_Ownership có thể được mã hóa nhị phân hoặc dùng mã hóa one-hot</a:t>
            </a:r>
            <a:endParaRPr lang="en-US" sz="2585">
              <a:solidFill>
                <a:srgbClr val="121212"/>
              </a:solidFill>
              <a:latin typeface="Montserrat" panose="00000500000000000000"/>
            </a:endParaRPr>
          </a:p>
          <a:p>
            <a:pPr marL="558165" lvl="1" indent="-278765" algn="l">
              <a:lnSpc>
                <a:spcPts val="3615"/>
              </a:lnSpc>
              <a:buFont typeface="Arial" panose="020B0604020202020204"/>
              <a:buChar char="•"/>
            </a:pPr>
            <a:r>
              <a:rPr lang="en-US" sz="2585">
                <a:solidFill>
                  <a:srgbClr val="121212"/>
                </a:solidFill>
                <a:latin typeface="Montserrat" panose="00000500000000000000"/>
              </a:rPr>
              <a:t>Có thể tìm mối liên hệ giữa biến mục tiêu và biến phân loại bằng phép kiểm Chi bình phương</a:t>
            </a:r>
            <a:endParaRPr lang="en-US" sz="2585">
              <a:solidFill>
                <a:srgbClr val="121212"/>
              </a:solidFill>
              <a:latin typeface="Montserrat" panose="000005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0792723" y="-2748018"/>
            <a:ext cx="3194203" cy="16029749"/>
            <a:chOff x="0" y="0"/>
            <a:chExt cx="841272" cy="4221827"/>
          </a:xfrm>
        </p:grpSpPr>
        <p:sp>
          <p:nvSpPr>
            <p:cNvPr id="3" name="Freeform 3"/>
            <p:cNvSpPr/>
            <p:nvPr/>
          </p:nvSpPr>
          <p:spPr>
            <a:xfrm>
              <a:off x="0" y="0"/>
              <a:ext cx="841272" cy="4221827"/>
            </a:xfrm>
            <a:custGeom>
              <a:avLst/>
              <a:gdLst/>
              <a:ahLst/>
              <a:cxnLst/>
              <a:rect l="l" t="t" r="r" b="b"/>
              <a:pathLst>
                <a:path w="841272" h="4221827">
                  <a:moveTo>
                    <a:pt x="0" y="0"/>
                  </a:moveTo>
                  <a:lnTo>
                    <a:pt x="841272" y="0"/>
                  </a:lnTo>
                  <a:lnTo>
                    <a:pt x="84127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84127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7345988" y="4232895"/>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1818284">
            <a:off x="18613367" y="-7285016"/>
            <a:ext cx="274711" cy="11053763"/>
            <a:chOff x="0" y="0"/>
            <a:chExt cx="72352" cy="2911279"/>
          </a:xfrm>
        </p:grpSpPr>
        <p:sp>
          <p:nvSpPr>
            <p:cNvPr id="9" name="Freeform 9"/>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0" name="TextBox 10"/>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11" name="Group 11"/>
          <p:cNvGrpSpPr>
            <a:grpSpLocks noChangeAspect="1"/>
          </p:cNvGrpSpPr>
          <p:nvPr/>
        </p:nvGrpSpPr>
        <p:grpSpPr>
          <a:xfrm>
            <a:off x="9144000" y="1149327"/>
            <a:ext cx="8982538" cy="7988157"/>
            <a:chOff x="0" y="0"/>
            <a:chExt cx="21896591" cy="19472605"/>
          </a:xfrm>
        </p:grpSpPr>
        <p:sp>
          <p:nvSpPr>
            <p:cNvPr id="12" name="Freeform 12"/>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solidFill>
              <a:srgbClr val="FFFFFF"/>
            </a:solidFill>
            <a:ln w="12700">
              <a:solidFill>
                <a:srgbClr val="000000"/>
              </a:solidFill>
            </a:ln>
          </p:spPr>
        </p:sp>
      </p:grpSp>
      <p:grpSp>
        <p:nvGrpSpPr>
          <p:cNvPr id="13" name="Group 13"/>
          <p:cNvGrpSpPr>
            <a:grpSpLocks noChangeAspect="1"/>
          </p:cNvGrpSpPr>
          <p:nvPr/>
        </p:nvGrpSpPr>
        <p:grpSpPr>
          <a:xfrm>
            <a:off x="9493854" y="1381125"/>
            <a:ext cx="8461234" cy="7524563"/>
            <a:chOff x="0" y="0"/>
            <a:chExt cx="21896591" cy="19472605"/>
          </a:xfrm>
        </p:grpSpPr>
        <p:sp>
          <p:nvSpPr>
            <p:cNvPr id="14" name="Freeform 14"/>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blipFill>
              <a:blip r:embed="rId1"/>
              <a:stretch>
                <a:fillRect l="-19152" t="-19779" r="-40627"/>
              </a:stretch>
            </a:blipFill>
          </p:spPr>
        </p:sp>
      </p:grpSp>
      <p:grpSp>
        <p:nvGrpSpPr>
          <p:cNvPr id="15" name="Group 15"/>
          <p:cNvGrpSpPr/>
          <p:nvPr/>
        </p:nvGrpSpPr>
        <p:grpSpPr>
          <a:xfrm rot="1818284">
            <a:off x="16215886" y="4572544"/>
            <a:ext cx="3194203" cy="7569921"/>
            <a:chOff x="0" y="0"/>
            <a:chExt cx="841272" cy="1993724"/>
          </a:xfrm>
        </p:grpSpPr>
        <p:sp>
          <p:nvSpPr>
            <p:cNvPr id="16" name="Freeform 1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17" name="TextBox 1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733877" y="2355959"/>
            <a:ext cx="9916967" cy="5182708"/>
          </a:xfrm>
          <a:prstGeom prst="rect">
            <a:avLst/>
          </a:prstGeom>
        </p:spPr>
        <p:txBody>
          <a:bodyPr lIns="0" tIns="0" rIns="0" bIns="0" rtlCol="0" anchor="t">
            <a:spAutoFit/>
          </a:bodyPr>
          <a:lstStyle/>
          <a:p>
            <a:pPr algn="l">
              <a:lnSpc>
                <a:spcPts val="13585"/>
              </a:lnSpc>
            </a:pPr>
            <a:r>
              <a:rPr lang="en-US" sz="11810">
                <a:solidFill>
                  <a:srgbClr val="431096"/>
                </a:solidFill>
                <a:latin typeface="Montserrat Semi-Bold" panose="00000700000000000000"/>
              </a:rPr>
              <a:t>Phân tích và kiểm định giả thuyết </a:t>
            </a:r>
            <a:endParaRPr lang="en-US" sz="11810">
              <a:solidFill>
                <a:srgbClr val="431096"/>
              </a:solidFill>
              <a:latin typeface="Montserrat Semi-Bold" panose="000007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1409948" y="-2481230"/>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8015026" y="4308351"/>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a:off x="9558410" y="1104156"/>
            <a:ext cx="11928622" cy="8229600"/>
            <a:chOff x="0" y="0"/>
            <a:chExt cx="498235" cy="343734"/>
          </a:xfrm>
        </p:grpSpPr>
        <p:sp>
          <p:nvSpPr>
            <p:cNvPr id="9" name="Freeform 9"/>
            <p:cNvSpPr/>
            <p:nvPr/>
          </p:nvSpPr>
          <p:spPr>
            <a:xfrm>
              <a:off x="0" y="0"/>
              <a:ext cx="498235" cy="343734"/>
            </a:xfrm>
            <a:custGeom>
              <a:avLst/>
              <a:gdLst/>
              <a:ahLst/>
              <a:cxnLst/>
              <a:rect l="l" t="t" r="r" b="b"/>
              <a:pathLst>
                <a:path w="498235" h="343734">
                  <a:moveTo>
                    <a:pt x="203200" y="0"/>
                  </a:moveTo>
                  <a:lnTo>
                    <a:pt x="498235" y="0"/>
                  </a:lnTo>
                  <a:lnTo>
                    <a:pt x="295035" y="343734"/>
                  </a:lnTo>
                  <a:lnTo>
                    <a:pt x="0" y="343734"/>
                  </a:lnTo>
                  <a:lnTo>
                    <a:pt x="203200" y="0"/>
                  </a:lnTo>
                  <a:close/>
                </a:path>
              </a:pathLst>
            </a:custGeom>
            <a:solidFill>
              <a:srgbClr val="FFFFFF"/>
            </a:solidFill>
          </p:spPr>
        </p:sp>
        <p:sp>
          <p:nvSpPr>
            <p:cNvPr id="10" name="TextBox 10"/>
            <p:cNvSpPr txBox="1"/>
            <p:nvPr/>
          </p:nvSpPr>
          <p:spPr>
            <a:xfrm>
              <a:off x="101600" y="-38100"/>
              <a:ext cx="295035" cy="381834"/>
            </a:xfrm>
            <a:prstGeom prst="rect">
              <a:avLst/>
            </a:prstGeom>
          </p:spPr>
          <p:txBody>
            <a:bodyPr lIns="50800" tIns="50800" rIns="50800" bIns="50800" rtlCol="0" anchor="ctr"/>
            <a:lstStyle/>
            <a:p>
              <a:pPr algn="ctr">
                <a:lnSpc>
                  <a:spcPts val="2660"/>
                </a:lnSpc>
              </a:pPr>
            </a:p>
          </p:txBody>
        </p:sp>
      </p:grpSp>
      <p:sp>
        <p:nvSpPr>
          <p:cNvPr id="12" name="Freeform 12"/>
          <p:cNvSpPr/>
          <p:nvPr/>
        </p:nvSpPr>
        <p:spPr>
          <a:xfrm>
            <a:off x="10025026" y="1374079"/>
            <a:ext cx="11219295" cy="7689744"/>
          </a:xfrm>
          <a:custGeom>
            <a:avLst/>
            <a:gdLst/>
            <a:ahLst/>
            <a:cxnLst/>
            <a:rect l="l" t="t" r="r" b="b"/>
            <a:pathLst>
              <a:path w="42559604" h="29170502">
                <a:moveTo>
                  <a:pt x="17184878" y="0"/>
                </a:moveTo>
                <a:lnTo>
                  <a:pt x="0" y="29170502"/>
                </a:lnTo>
                <a:lnTo>
                  <a:pt x="25374727" y="29170502"/>
                </a:lnTo>
                <a:lnTo>
                  <a:pt x="42559604" y="0"/>
                </a:lnTo>
                <a:lnTo>
                  <a:pt x="17184878" y="0"/>
                </a:lnTo>
                <a:close/>
              </a:path>
            </a:pathLst>
          </a:custGeom>
          <a:blipFill>
            <a:blip r:embed="rId1"/>
            <a:stretch>
              <a:fillRect l="-2646" t="-15410" r="-23175" b="-1157"/>
            </a:stretch>
          </a:blipFill>
        </p:spPr>
      </p:sp>
      <p:grpSp>
        <p:nvGrpSpPr>
          <p:cNvPr id="13" name="Group 13"/>
          <p:cNvGrpSpPr/>
          <p:nvPr/>
        </p:nvGrpSpPr>
        <p:grpSpPr>
          <a:xfrm rot="1818284">
            <a:off x="15882693" y="4648000"/>
            <a:ext cx="3194203" cy="7569921"/>
            <a:chOff x="0" y="0"/>
            <a:chExt cx="841272" cy="1993724"/>
          </a:xfrm>
        </p:grpSpPr>
        <p:sp>
          <p:nvSpPr>
            <p:cNvPr id="14" name="Freeform 14"/>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15" name="TextBox 15"/>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16" name="TextBox 16"/>
          <p:cNvSpPr txBox="1"/>
          <p:nvPr/>
        </p:nvSpPr>
        <p:spPr>
          <a:xfrm>
            <a:off x="1028700" y="2563842"/>
            <a:ext cx="8115300" cy="4231448"/>
          </a:xfrm>
          <a:prstGeom prst="rect">
            <a:avLst/>
          </a:prstGeom>
        </p:spPr>
        <p:txBody>
          <a:bodyPr lIns="0" tIns="0" rIns="0" bIns="0" rtlCol="0" anchor="t">
            <a:spAutoFit/>
          </a:bodyPr>
          <a:lstStyle/>
          <a:p>
            <a:pPr algn="just">
              <a:lnSpc>
                <a:spcPts val="4800"/>
              </a:lnSpc>
            </a:pPr>
            <a:r>
              <a:rPr lang="en-US" sz="3020">
                <a:solidFill>
                  <a:srgbClr val="000000"/>
                </a:solidFill>
                <a:latin typeface="Montserrat" panose="00000500000000000000"/>
              </a:rPr>
              <a:t>Một tổ chức muốn dự đoán ai có thể vỡ nợ cho vay tiêu dùng. Họ có dữ liệu về hành vi lịch sử của khách hàng dựa trên những gì họ đã quan sát. Do đó, khi họ có được khách hàng mới, họ muốn dự đoán ai rủi ro hơn và ai không.</a:t>
            </a:r>
            <a:endParaRPr lang="en-US" sz="3020">
              <a:solidFill>
                <a:srgbClr val="000000"/>
              </a:solidFill>
              <a:latin typeface="Montserrat" panose="00000500000000000000"/>
            </a:endParaRPr>
          </a:p>
          <a:p>
            <a:pPr algn="just">
              <a:lnSpc>
                <a:spcPts val="4800"/>
              </a:lnSpc>
            </a:pPr>
            <a:endParaRPr lang="en-US" sz="3020">
              <a:solidFill>
                <a:srgbClr val="000000"/>
              </a:solidFill>
              <a:latin typeface="Montserrat" panose="00000500000000000000"/>
            </a:endParaRPr>
          </a:p>
        </p:txBody>
      </p:sp>
      <p:sp>
        <p:nvSpPr>
          <p:cNvPr id="17" name="TextBox 17"/>
          <p:cNvSpPr txBox="1"/>
          <p:nvPr/>
        </p:nvSpPr>
        <p:spPr>
          <a:xfrm>
            <a:off x="1028700" y="1421704"/>
            <a:ext cx="5210418" cy="862965"/>
          </a:xfrm>
          <a:prstGeom prst="rect">
            <a:avLst/>
          </a:prstGeom>
        </p:spPr>
        <p:txBody>
          <a:bodyPr lIns="0" tIns="0" rIns="0" bIns="0" rtlCol="0" anchor="t">
            <a:spAutoFit/>
          </a:bodyPr>
          <a:lstStyle/>
          <a:p>
            <a:pPr algn="l">
              <a:lnSpc>
                <a:spcPts val="6780"/>
              </a:lnSpc>
            </a:pPr>
            <a:r>
              <a:rPr lang="en-US" sz="6000">
                <a:solidFill>
                  <a:srgbClr val="431096"/>
                </a:solidFill>
                <a:latin typeface="Montserrat Bold" panose="00000800000000000000"/>
              </a:rPr>
              <a:t>Introduction</a:t>
            </a:r>
            <a:endParaRPr lang="en-US" sz="6000">
              <a:solidFill>
                <a:srgbClr val="431096"/>
              </a:solidFill>
              <a:latin typeface="Montserrat Bold" panose="0000080000000000000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86878" y="-6743169"/>
            <a:ext cx="3194203" cy="9961116"/>
            <a:chOff x="0" y="0"/>
            <a:chExt cx="841272" cy="2623504"/>
          </a:xfrm>
        </p:grpSpPr>
        <p:sp>
          <p:nvSpPr>
            <p:cNvPr id="3" name="Freeform 3"/>
            <p:cNvSpPr/>
            <p:nvPr/>
          </p:nvSpPr>
          <p:spPr>
            <a:xfrm>
              <a:off x="0" y="0"/>
              <a:ext cx="841272" cy="2623504"/>
            </a:xfrm>
            <a:custGeom>
              <a:avLst/>
              <a:gdLst/>
              <a:ahLst/>
              <a:cxnLst/>
              <a:rect l="l" t="t" r="r" b="b"/>
              <a:pathLst>
                <a:path w="841272" h="2623504">
                  <a:moveTo>
                    <a:pt x="0" y="0"/>
                  </a:moveTo>
                  <a:lnTo>
                    <a:pt x="841272" y="0"/>
                  </a:lnTo>
                  <a:lnTo>
                    <a:pt x="841272" y="2623504"/>
                  </a:lnTo>
                  <a:lnTo>
                    <a:pt x="0" y="2623504"/>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841272" cy="2661604"/>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761361" y="-80845"/>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1817999">
            <a:off x="15481055" y="-11302660"/>
            <a:ext cx="2883936" cy="16029749"/>
            <a:chOff x="0" y="0"/>
            <a:chExt cx="759555" cy="4221827"/>
          </a:xfrm>
        </p:grpSpPr>
        <p:sp>
          <p:nvSpPr>
            <p:cNvPr id="9" name="Freeform 9"/>
            <p:cNvSpPr/>
            <p:nvPr/>
          </p:nvSpPr>
          <p:spPr>
            <a:xfrm>
              <a:off x="0" y="0"/>
              <a:ext cx="759555" cy="4221827"/>
            </a:xfrm>
            <a:custGeom>
              <a:avLst/>
              <a:gdLst/>
              <a:ahLst/>
              <a:cxnLst/>
              <a:rect l="l" t="t" r="r" b="b"/>
              <a:pathLst>
                <a:path w="759555" h="4221827">
                  <a:moveTo>
                    <a:pt x="0" y="0"/>
                  </a:moveTo>
                  <a:lnTo>
                    <a:pt x="759555" y="0"/>
                  </a:lnTo>
                  <a:lnTo>
                    <a:pt x="759555"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0" name="TextBox 10"/>
            <p:cNvSpPr txBox="1"/>
            <p:nvPr/>
          </p:nvSpPr>
          <p:spPr>
            <a:xfrm>
              <a:off x="0" y="-38100"/>
              <a:ext cx="759555" cy="4259927"/>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1788309">
            <a:off x="19785352" y="-52135"/>
            <a:ext cx="274711" cy="11053763"/>
            <a:chOff x="0" y="0"/>
            <a:chExt cx="72352" cy="2911279"/>
          </a:xfrm>
        </p:grpSpPr>
        <p:sp>
          <p:nvSpPr>
            <p:cNvPr id="12" name="Freeform 12"/>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3" name="TextBox 13"/>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4954615" y="4765496"/>
            <a:ext cx="8430584" cy="1853099"/>
          </a:xfrm>
          <a:custGeom>
            <a:avLst/>
            <a:gdLst/>
            <a:ahLst/>
            <a:cxnLst/>
            <a:rect l="l" t="t" r="r" b="b"/>
            <a:pathLst>
              <a:path w="8430584" h="1853099">
                <a:moveTo>
                  <a:pt x="0" y="0"/>
                </a:moveTo>
                <a:lnTo>
                  <a:pt x="8430584" y="0"/>
                </a:lnTo>
                <a:lnTo>
                  <a:pt x="8430584" y="1853099"/>
                </a:lnTo>
                <a:lnTo>
                  <a:pt x="0" y="1853099"/>
                </a:lnTo>
                <a:lnTo>
                  <a:pt x="0" y="0"/>
                </a:lnTo>
                <a:close/>
              </a:path>
            </a:pathLst>
          </a:custGeom>
          <a:blipFill>
            <a:blip r:embed="rId1"/>
            <a:stretch>
              <a:fillRect/>
            </a:stretch>
          </a:blipFill>
        </p:spPr>
      </p:sp>
      <p:sp>
        <p:nvSpPr>
          <p:cNvPr id="15" name="TextBox 15"/>
          <p:cNvSpPr txBox="1"/>
          <p:nvPr/>
        </p:nvSpPr>
        <p:spPr>
          <a:xfrm>
            <a:off x="3107939" y="1038225"/>
            <a:ext cx="12539103" cy="666651"/>
          </a:xfrm>
          <a:prstGeom prst="rect">
            <a:avLst/>
          </a:prstGeom>
        </p:spPr>
        <p:txBody>
          <a:bodyPr lIns="0" tIns="0" rIns="0" bIns="0" rtlCol="0" anchor="t">
            <a:spAutoFit/>
          </a:bodyPr>
          <a:lstStyle/>
          <a:p>
            <a:pPr algn="ctr">
              <a:lnSpc>
                <a:spcPts val="5400"/>
              </a:lnSpc>
            </a:pPr>
            <a:r>
              <a:rPr lang="en-US" sz="4500">
                <a:solidFill>
                  <a:srgbClr val="431096"/>
                </a:solidFill>
                <a:latin typeface="Montserrat Bold" panose="00000800000000000000"/>
              </a:rPr>
              <a:t>Kiểm định khả năng vỡ nợ theo sở hữu xe</a:t>
            </a:r>
            <a:endParaRPr lang="en-US" sz="4500">
              <a:solidFill>
                <a:srgbClr val="431096"/>
              </a:solidFill>
              <a:latin typeface="Montserrat Bold" panose="00000800000000000000"/>
            </a:endParaRPr>
          </a:p>
        </p:txBody>
      </p:sp>
      <p:sp>
        <p:nvSpPr>
          <p:cNvPr id="16" name="TextBox 16"/>
          <p:cNvSpPr txBox="1"/>
          <p:nvPr/>
        </p:nvSpPr>
        <p:spPr>
          <a:xfrm>
            <a:off x="1262191" y="2303780"/>
            <a:ext cx="16230600" cy="2839720"/>
          </a:xfrm>
          <a:prstGeom prst="rect">
            <a:avLst/>
          </a:prstGeom>
        </p:spPr>
        <p:txBody>
          <a:bodyPr lIns="0" tIns="0" rIns="0" bIns="0" rtlCol="0" anchor="t">
            <a:spAutoFit/>
          </a:bodyPr>
          <a:lstStyle/>
          <a:p>
            <a:pPr algn="just">
              <a:lnSpc>
                <a:spcPts val="3770"/>
              </a:lnSpc>
            </a:pPr>
            <a:r>
              <a:rPr lang="en-US" sz="2900">
                <a:solidFill>
                  <a:srgbClr val="000000"/>
                </a:solidFill>
                <a:latin typeface="Montserrat" panose="00000500000000000000"/>
              </a:rPr>
              <a:t>+ Giả thuyết Không (H0): Phản ánh giả định rằng không có sự khác biệt về khả năng vỡ nợ giữa hai nhóm, hoặc khả năng vỡ nợ của nhóm không sở hữu xe không cao hơn nhóm sở hữu xe (có khoảng tin cậy là 95% và mức ý nghĩa là 5%).</a:t>
            </a:r>
            <a:endParaRPr lang="en-US" sz="2900">
              <a:solidFill>
                <a:srgbClr val="000000"/>
              </a:solidFill>
              <a:latin typeface="Montserrat" panose="00000500000000000000"/>
            </a:endParaRPr>
          </a:p>
          <a:p>
            <a:pPr algn="just">
              <a:lnSpc>
                <a:spcPts val="3770"/>
              </a:lnSpc>
            </a:pPr>
            <a:r>
              <a:rPr lang="en-US" sz="2900">
                <a:solidFill>
                  <a:srgbClr val="000000"/>
                </a:solidFill>
                <a:latin typeface="Montserrat" panose="00000500000000000000"/>
              </a:rPr>
              <a:t>+ Giả thuyết Nghịch (H1): Có sự khác biệt đáng kể về khả năng vỡ nợ giữa hai nhóm người.</a:t>
            </a:r>
            <a:endParaRPr lang="en-US" sz="2900">
              <a:solidFill>
                <a:srgbClr val="000000"/>
              </a:solidFill>
              <a:latin typeface="Montserrat" panose="00000500000000000000"/>
            </a:endParaRPr>
          </a:p>
          <a:p>
            <a:pPr algn="just">
              <a:lnSpc>
                <a:spcPts val="3770"/>
              </a:lnSpc>
            </a:pPr>
            <a:endParaRPr lang="en-US" sz="2900">
              <a:solidFill>
                <a:srgbClr val="000000"/>
              </a:solidFill>
              <a:latin typeface="Montserrat" panose="00000500000000000000"/>
            </a:endParaRPr>
          </a:p>
        </p:txBody>
      </p:sp>
      <p:sp>
        <p:nvSpPr>
          <p:cNvPr id="17" name="TextBox 17"/>
          <p:cNvSpPr txBox="1"/>
          <p:nvPr/>
        </p:nvSpPr>
        <p:spPr>
          <a:xfrm>
            <a:off x="1877096" y="7393059"/>
            <a:ext cx="15045926" cy="1516817"/>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Montserrat" panose="00000500000000000000"/>
              </a:rPr>
              <a:t>Nhận xét: Kết quả của kiểm định Chi-Square cho thấy sự chênh lệch đáng kể, với p-value &lt; mức ý nghĩ, bác bỏ H0 cho thấy sự khác biệt về sở hữu xe giữa hai nhóm là có ý nghĩa thống kê</a:t>
            </a:r>
            <a:endParaRPr lang="en-US" sz="2900">
              <a:solidFill>
                <a:srgbClr val="000000"/>
              </a:solidFill>
              <a:latin typeface="Montserrat" panose="00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86878" y="-6743169"/>
            <a:ext cx="3194203" cy="9961116"/>
            <a:chOff x="0" y="0"/>
            <a:chExt cx="841272" cy="2623504"/>
          </a:xfrm>
        </p:grpSpPr>
        <p:sp>
          <p:nvSpPr>
            <p:cNvPr id="3" name="Freeform 3"/>
            <p:cNvSpPr/>
            <p:nvPr/>
          </p:nvSpPr>
          <p:spPr>
            <a:xfrm>
              <a:off x="0" y="0"/>
              <a:ext cx="841272" cy="2623504"/>
            </a:xfrm>
            <a:custGeom>
              <a:avLst/>
              <a:gdLst/>
              <a:ahLst/>
              <a:cxnLst/>
              <a:rect l="l" t="t" r="r" b="b"/>
              <a:pathLst>
                <a:path w="841272" h="2623504">
                  <a:moveTo>
                    <a:pt x="0" y="0"/>
                  </a:moveTo>
                  <a:lnTo>
                    <a:pt x="841272" y="0"/>
                  </a:lnTo>
                  <a:lnTo>
                    <a:pt x="841272" y="2623504"/>
                  </a:lnTo>
                  <a:lnTo>
                    <a:pt x="0" y="2623504"/>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841272" cy="2661604"/>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761361" y="-80845"/>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1817999">
            <a:off x="15481055" y="-11302660"/>
            <a:ext cx="2883936" cy="16029749"/>
            <a:chOff x="0" y="0"/>
            <a:chExt cx="759555" cy="4221827"/>
          </a:xfrm>
        </p:grpSpPr>
        <p:sp>
          <p:nvSpPr>
            <p:cNvPr id="9" name="Freeform 9"/>
            <p:cNvSpPr/>
            <p:nvPr/>
          </p:nvSpPr>
          <p:spPr>
            <a:xfrm>
              <a:off x="0" y="0"/>
              <a:ext cx="759555" cy="4221827"/>
            </a:xfrm>
            <a:custGeom>
              <a:avLst/>
              <a:gdLst/>
              <a:ahLst/>
              <a:cxnLst/>
              <a:rect l="l" t="t" r="r" b="b"/>
              <a:pathLst>
                <a:path w="759555" h="4221827">
                  <a:moveTo>
                    <a:pt x="0" y="0"/>
                  </a:moveTo>
                  <a:lnTo>
                    <a:pt x="759555" y="0"/>
                  </a:lnTo>
                  <a:lnTo>
                    <a:pt x="759555"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0" name="TextBox 10"/>
            <p:cNvSpPr txBox="1"/>
            <p:nvPr/>
          </p:nvSpPr>
          <p:spPr>
            <a:xfrm>
              <a:off x="0" y="-38100"/>
              <a:ext cx="759555" cy="4259927"/>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1788309">
            <a:off x="19785352" y="-52135"/>
            <a:ext cx="274711" cy="11053763"/>
            <a:chOff x="0" y="0"/>
            <a:chExt cx="72352" cy="2911279"/>
          </a:xfrm>
        </p:grpSpPr>
        <p:sp>
          <p:nvSpPr>
            <p:cNvPr id="12" name="Freeform 12"/>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3" name="TextBox 13"/>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4891959" y="5143500"/>
            <a:ext cx="8504082" cy="1946014"/>
          </a:xfrm>
          <a:custGeom>
            <a:avLst/>
            <a:gdLst/>
            <a:ahLst/>
            <a:cxnLst/>
            <a:rect l="l" t="t" r="r" b="b"/>
            <a:pathLst>
              <a:path w="8504082" h="1946014">
                <a:moveTo>
                  <a:pt x="0" y="0"/>
                </a:moveTo>
                <a:lnTo>
                  <a:pt x="8504082" y="0"/>
                </a:lnTo>
                <a:lnTo>
                  <a:pt x="8504082" y="1946014"/>
                </a:lnTo>
                <a:lnTo>
                  <a:pt x="0" y="1946014"/>
                </a:lnTo>
                <a:lnTo>
                  <a:pt x="0" y="0"/>
                </a:lnTo>
                <a:close/>
              </a:path>
            </a:pathLst>
          </a:custGeom>
          <a:blipFill>
            <a:blip r:embed="rId1"/>
            <a:stretch>
              <a:fillRect/>
            </a:stretch>
          </a:blipFill>
        </p:spPr>
      </p:sp>
      <p:sp>
        <p:nvSpPr>
          <p:cNvPr id="15" name="TextBox 15"/>
          <p:cNvSpPr txBox="1"/>
          <p:nvPr/>
        </p:nvSpPr>
        <p:spPr>
          <a:xfrm>
            <a:off x="2874448" y="1038225"/>
            <a:ext cx="12539103" cy="2019002"/>
          </a:xfrm>
          <a:prstGeom prst="rect">
            <a:avLst/>
          </a:prstGeom>
        </p:spPr>
        <p:txBody>
          <a:bodyPr lIns="0" tIns="0" rIns="0" bIns="0" rtlCol="0" anchor="t">
            <a:spAutoFit/>
          </a:bodyPr>
          <a:lstStyle/>
          <a:p>
            <a:pPr algn="ctr">
              <a:lnSpc>
                <a:spcPts val="5400"/>
              </a:lnSpc>
            </a:pPr>
            <a:r>
              <a:rPr lang="en-US" sz="4500">
                <a:solidFill>
                  <a:srgbClr val="431096"/>
                </a:solidFill>
                <a:latin typeface="Montserrat Bold" panose="00000800000000000000"/>
              </a:rPr>
              <a:t>Kiểm định khả năng vỡ nợ theo  trình trạng hôn nhân</a:t>
            </a:r>
            <a:endParaRPr lang="en-US" sz="4500">
              <a:solidFill>
                <a:srgbClr val="431096"/>
              </a:solidFill>
              <a:latin typeface="Montserrat Bold" panose="00000800000000000000"/>
            </a:endParaRPr>
          </a:p>
          <a:p>
            <a:pPr algn="ctr">
              <a:lnSpc>
                <a:spcPts val="5400"/>
              </a:lnSpc>
            </a:pPr>
            <a:endParaRPr lang="en-US" sz="4500">
              <a:solidFill>
                <a:srgbClr val="431096"/>
              </a:solidFill>
              <a:latin typeface="Montserrat Bold" panose="00000800000000000000"/>
            </a:endParaRPr>
          </a:p>
        </p:txBody>
      </p:sp>
      <p:sp>
        <p:nvSpPr>
          <p:cNvPr id="16" name="TextBox 16"/>
          <p:cNvSpPr txBox="1"/>
          <p:nvPr/>
        </p:nvSpPr>
        <p:spPr>
          <a:xfrm>
            <a:off x="1283441" y="2606317"/>
            <a:ext cx="16230600" cy="2363470"/>
          </a:xfrm>
          <a:prstGeom prst="rect">
            <a:avLst/>
          </a:prstGeom>
        </p:spPr>
        <p:txBody>
          <a:bodyPr lIns="0" tIns="0" rIns="0" bIns="0" rtlCol="0" anchor="t">
            <a:spAutoFit/>
          </a:bodyPr>
          <a:lstStyle/>
          <a:p>
            <a:pPr algn="just">
              <a:lnSpc>
                <a:spcPts val="3770"/>
              </a:lnSpc>
            </a:pPr>
            <a:r>
              <a:rPr lang="en-US" sz="2900">
                <a:solidFill>
                  <a:srgbClr val="000000"/>
                </a:solidFill>
                <a:latin typeface="Montserrat" panose="00000500000000000000"/>
              </a:rPr>
              <a:t> + Giả thuyết Không (H0): Phản ánh giả định rằng không có sự khác biệt về khả năng vỡ nợ giữa hai nhóm, hoặc khả năng vỡ nợ của nhóm độc thân không cao hơn nhóm đã kết hôn (có khoảng tin cậy là 95% và mức ý nghĩa là 5%).</a:t>
            </a:r>
            <a:endParaRPr lang="en-US" sz="2900">
              <a:solidFill>
                <a:srgbClr val="000000"/>
              </a:solidFill>
              <a:latin typeface="Montserrat" panose="00000500000000000000"/>
            </a:endParaRPr>
          </a:p>
          <a:p>
            <a:pPr algn="just">
              <a:lnSpc>
                <a:spcPts val="3770"/>
              </a:lnSpc>
            </a:pPr>
            <a:r>
              <a:rPr lang="en-US" sz="2900">
                <a:solidFill>
                  <a:srgbClr val="000000"/>
                </a:solidFill>
                <a:latin typeface="Montserrat" panose="00000500000000000000"/>
              </a:rPr>
              <a:t>+ Giả thuyết Nghịch (H1): Có sự khác biệt đáng kể về khả năng vỡ nợ giữa hai nhóm người.</a:t>
            </a:r>
            <a:endParaRPr lang="en-US" sz="2900">
              <a:solidFill>
                <a:srgbClr val="000000"/>
              </a:solidFill>
              <a:latin typeface="Montserrat" panose="00000500000000000000"/>
            </a:endParaRPr>
          </a:p>
        </p:txBody>
      </p:sp>
      <p:sp>
        <p:nvSpPr>
          <p:cNvPr id="17" name="TextBox 17"/>
          <p:cNvSpPr txBox="1"/>
          <p:nvPr/>
        </p:nvSpPr>
        <p:spPr>
          <a:xfrm>
            <a:off x="1646944" y="7543971"/>
            <a:ext cx="15045926" cy="2031101"/>
          </a:xfrm>
          <a:prstGeom prst="rect">
            <a:avLst/>
          </a:prstGeom>
        </p:spPr>
        <p:txBody>
          <a:bodyPr lIns="0" tIns="0" rIns="0" bIns="0" rtlCol="0" anchor="t">
            <a:spAutoFit/>
          </a:bodyPr>
          <a:lstStyle/>
          <a:p>
            <a:pPr algn="ctr">
              <a:lnSpc>
                <a:spcPts val="4060"/>
              </a:lnSpc>
            </a:pPr>
            <a:r>
              <a:rPr lang="en-US" sz="2900">
                <a:solidFill>
                  <a:srgbClr val="000000"/>
                </a:solidFill>
                <a:latin typeface="Montserrat" panose="00000500000000000000"/>
              </a:rPr>
              <a:t> Nhận xét: Kết quả của kiểm định Chi-Square cho thấy sự chênh lệch đáng kể, với p-value &lt; mức ý nghĩ, bác bỏ H0 cho thấy sự khác biệt về tình trạng hôn nhân giữa hai nhóm là có ý nghĩa thống kê.</a:t>
            </a:r>
            <a:endParaRPr lang="en-US" sz="2900">
              <a:solidFill>
                <a:srgbClr val="000000"/>
              </a:solidFill>
              <a:latin typeface="Montserrat" panose="00000500000000000000"/>
            </a:endParaRPr>
          </a:p>
          <a:p>
            <a:pPr algn="ctr">
              <a:lnSpc>
                <a:spcPts val="4060"/>
              </a:lnSpc>
              <a:spcBef>
                <a:spcPct val="0"/>
              </a:spcBef>
            </a:pPr>
            <a:endParaRPr lang="en-US" sz="2900">
              <a:solidFill>
                <a:srgbClr val="000000"/>
              </a:solidFill>
              <a:latin typeface="Montserrat" panose="00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86878" y="-6743169"/>
            <a:ext cx="3194203" cy="9961116"/>
            <a:chOff x="0" y="0"/>
            <a:chExt cx="841272" cy="2623504"/>
          </a:xfrm>
        </p:grpSpPr>
        <p:sp>
          <p:nvSpPr>
            <p:cNvPr id="3" name="Freeform 3"/>
            <p:cNvSpPr/>
            <p:nvPr/>
          </p:nvSpPr>
          <p:spPr>
            <a:xfrm>
              <a:off x="0" y="0"/>
              <a:ext cx="841272" cy="2623504"/>
            </a:xfrm>
            <a:custGeom>
              <a:avLst/>
              <a:gdLst/>
              <a:ahLst/>
              <a:cxnLst/>
              <a:rect l="l" t="t" r="r" b="b"/>
              <a:pathLst>
                <a:path w="841272" h="2623504">
                  <a:moveTo>
                    <a:pt x="0" y="0"/>
                  </a:moveTo>
                  <a:lnTo>
                    <a:pt x="841272" y="0"/>
                  </a:lnTo>
                  <a:lnTo>
                    <a:pt x="841272" y="2623504"/>
                  </a:lnTo>
                  <a:lnTo>
                    <a:pt x="0" y="2623504"/>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841272" cy="2661604"/>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761361" y="-80845"/>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1817999">
            <a:off x="15481055" y="-11302660"/>
            <a:ext cx="2883936" cy="16029749"/>
            <a:chOff x="0" y="0"/>
            <a:chExt cx="759555" cy="4221827"/>
          </a:xfrm>
        </p:grpSpPr>
        <p:sp>
          <p:nvSpPr>
            <p:cNvPr id="9" name="Freeform 9"/>
            <p:cNvSpPr/>
            <p:nvPr/>
          </p:nvSpPr>
          <p:spPr>
            <a:xfrm>
              <a:off x="0" y="0"/>
              <a:ext cx="759555" cy="4221827"/>
            </a:xfrm>
            <a:custGeom>
              <a:avLst/>
              <a:gdLst/>
              <a:ahLst/>
              <a:cxnLst/>
              <a:rect l="l" t="t" r="r" b="b"/>
              <a:pathLst>
                <a:path w="759555" h="4221827">
                  <a:moveTo>
                    <a:pt x="0" y="0"/>
                  </a:moveTo>
                  <a:lnTo>
                    <a:pt x="759555" y="0"/>
                  </a:lnTo>
                  <a:lnTo>
                    <a:pt x="759555"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0" name="TextBox 10"/>
            <p:cNvSpPr txBox="1"/>
            <p:nvPr/>
          </p:nvSpPr>
          <p:spPr>
            <a:xfrm>
              <a:off x="0" y="-38100"/>
              <a:ext cx="759555" cy="4259927"/>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1788309">
            <a:off x="19785352" y="-52135"/>
            <a:ext cx="274711" cy="11053763"/>
            <a:chOff x="0" y="0"/>
            <a:chExt cx="72352" cy="2911279"/>
          </a:xfrm>
        </p:grpSpPr>
        <p:sp>
          <p:nvSpPr>
            <p:cNvPr id="12" name="Freeform 12"/>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3" name="TextBox 13"/>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4790449" y="5143500"/>
            <a:ext cx="8395513" cy="1721661"/>
          </a:xfrm>
          <a:custGeom>
            <a:avLst/>
            <a:gdLst/>
            <a:ahLst/>
            <a:cxnLst/>
            <a:rect l="l" t="t" r="r" b="b"/>
            <a:pathLst>
              <a:path w="8395513" h="1721661">
                <a:moveTo>
                  <a:pt x="0" y="0"/>
                </a:moveTo>
                <a:lnTo>
                  <a:pt x="8395513" y="0"/>
                </a:lnTo>
                <a:lnTo>
                  <a:pt x="8395513" y="1721661"/>
                </a:lnTo>
                <a:lnTo>
                  <a:pt x="0" y="1721661"/>
                </a:lnTo>
                <a:lnTo>
                  <a:pt x="0" y="0"/>
                </a:lnTo>
                <a:close/>
              </a:path>
            </a:pathLst>
          </a:custGeom>
          <a:blipFill>
            <a:blip r:embed="rId1"/>
            <a:stretch>
              <a:fillRect/>
            </a:stretch>
          </a:blipFill>
          <a:ln w="38100" cap="sq">
            <a:solidFill>
              <a:srgbClr val="000000"/>
            </a:solidFill>
            <a:prstDash val="solid"/>
            <a:miter/>
          </a:ln>
        </p:spPr>
      </p:sp>
      <p:sp>
        <p:nvSpPr>
          <p:cNvPr id="15" name="TextBox 15"/>
          <p:cNvSpPr txBox="1"/>
          <p:nvPr/>
        </p:nvSpPr>
        <p:spPr>
          <a:xfrm>
            <a:off x="2874448" y="1038225"/>
            <a:ext cx="12539103" cy="2019002"/>
          </a:xfrm>
          <a:prstGeom prst="rect">
            <a:avLst/>
          </a:prstGeom>
        </p:spPr>
        <p:txBody>
          <a:bodyPr lIns="0" tIns="0" rIns="0" bIns="0" rtlCol="0" anchor="t">
            <a:spAutoFit/>
          </a:bodyPr>
          <a:lstStyle/>
          <a:p>
            <a:pPr algn="ctr">
              <a:lnSpc>
                <a:spcPts val="5400"/>
              </a:lnSpc>
            </a:pPr>
            <a:r>
              <a:rPr lang="en-US" sz="4500">
                <a:solidFill>
                  <a:srgbClr val="431096"/>
                </a:solidFill>
                <a:latin typeface="Montserrat Bold" panose="00000800000000000000"/>
              </a:rPr>
              <a:t>Kiểm định khả năng vỡ nợ theo sở hữu nhà</a:t>
            </a:r>
            <a:endParaRPr lang="en-US" sz="4500">
              <a:solidFill>
                <a:srgbClr val="431096"/>
              </a:solidFill>
              <a:latin typeface="Montserrat Bold" panose="00000800000000000000"/>
            </a:endParaRPr>
          </a:p>
          <a:p>
            <a:pPr algn="ctr">
              <a:lnSpc>
                <a:spcPts val="5400"/>
              </a:lnSpc>
            </a:pPr>
            <a:endParaRPr lang="en-US" sz="4500">
              <a:solidFill>
                <a:srgbClr val="431096"/>
              </a:solidFill>
              <a:latin typeface="Montserrat Bold" panose="00000800000000000000"/>
            </a:endParaRPr>
          </a:p>
        </p:txBody>
      </p:sp>
      <p:sp>
        <p:nvSpPr>
          <p:cNvPr id="16" name="TextBox 16"/>
          <p:cNvSpPr txBox="1"/>
          <p:nvPr/>
        </p:nvSpPr>
        <p:spPr>
          <a:xfrm>
            <a:off x="616176" y="2606317"/>
            <a:ext cx="16897865" cy="1887220"/>
          </a:xfrm>
          <a:prstGeom prst="rect">
            <a:avLst/>
          </a:prstGeom>
        </p:spPr>
        <p:txBody>
          <a:bodyPr lIns="0" tIns="0" rIns="0" bIns="0" rtlCol="0" anchor="t">
            <a:spAutoFit/>
          </a:bodyPr>
          <a:lstStyle/>
          <a:p>
            <a:pPr algn="just">
              <a:lnSpc>
                <a:spcPts val="3770"/>
              </a:lnSpc>
            </a:pPr>
            <a:r>
              <a:rPr lang="en-US" sz="2900">
                <a:solidFill>
                  <a:srgbClr val="000000"/>
                </a:solidFill>
                <a:latin typeface="Montserrat" panose="00000500000000000000"/>
              </a:rPr>
              <a:t> + </a:t>
            </a:r>
            <a:r>
              <a:rPr lang="en-US" sz="2900">
                <a:solidFill>
                  <a:srgbClr val="000000"/>
                </a:solidFill>
                <a:latin typeface="Montserrat Bold" panose="00000800000000000000"/>
              </a:rPr>
              <a:t>Giả thuyết Không (H0)</a:t>
            </a:r>
            <a:r>
              <a:rPr lang="en-US" sz="2900">
                <a:solidFill>
                  <a:srgbClr val="000000"/>
                </a:solidFill>
                <a:latin typeface="Montserrat" panose="00000500000000000000"/>
              </a:rPr>
              <a:t>: Phản ánh giả định rằng không có sự khác biệt về khả năng vỡ nợ giữa các nhóm, hoặc khả năng vỡ nợ của nhóm thuê nhà không cao hơn nhóm còn lại (có khoảng tin cậy là 95% và mức ý nghĩa là 5%).</a:t>
            </a:r>
            <a:endParaRPr lang="en-US" sz="2900">
              <a:solidFill>
                <a:srgbClr val="000000"/>
              </a:solidFill>
              <a:latin typeface="Montserrat" panose="00000500000000000000"/>
            </a:endParaRPr>
          </a:p>
          <a:p>
            <a:pPr algn="just">
              <a:lnSpc>
                <a:spcPts val="3770"/>
              </a:lnSpc>
            </a:pPr>
            <a:r>
              <a:rPr lang="en-US" sz="2900">
                <a:solidFill>
                  <a:srgbClr val="000000"/>
                </a:solidFill>
                <a:latin typeface="Montserrat" panose="00000500000000000000"/>
              </a:rPr>
              <a:t>+ </a:t>
            </a:r>
            <a:r>
              <a:rPr lang="en-US" sz="2900">
                <a:solidFill>
                  <a:srgbClr val="000000"/>
                </a:solidFill>
                <a:latin typeface="Montserrat Bold" panose="00000800000000000000"/>
              </a:rPr>
              <a:t>Giả thuyết Nghịch (H1):</a:t>
            </a:r>
            <a:r>
              <a:rPr lang="en-US" sz="2900">
                <a:solidFill>
                  <a:srgbClr val="000000"/>
                </a:solidFill>
                <a:latin typeface="Montserrat" panose="00000500000000000000"/>
              </a:rPr>
              <a:t> Có sự khác biệt đáng kể về khả năng vỡ nợ giữa các nhóm người.</a:t>
            </a:r>
            <a:endParaRPr lang="en-US" sz="2900">
              <a:solidFill>
                <a:srgbClr val="000000"/>
              </a:solidFill>
              <a:latin typeface="Montserrat" panose="00000500000000000000"/>
            </a:endParaRPr>
          </a:p>
        </p:txBody>
      </p:sp>
      <p:sp>
        <p:nvSpPr>
          <p:cNvPr id="17" name="TextBox 17"/>
          <p:cNvSpPr txBox="1"/>
          <p:nvPr/>
        </p:nvSpPr>
        <p:spPr>
          <a:xfrm>
            <a:off x="1028700" y="7543971"/>
            <a:ext cx="16230600" cy="1516817"/>
          </a:xfrm>
          <a:prstGeom prst="rect">
            <a:avLst/>
          </a:prstGeom>
        </p:spPr>
        <p:txBody>
          <a:bodyPr lIns="0" tIns="0" rIns="0" bIns="0" rtlCol="0" anchor="t">
            <a:spAutoFit/>
          </a:bodyPr>
          <a:lstStyle/>
          <a:p>
            <a:pPr algn="l">
              <a:lnSpc>
                <a:spcPts val="4060"/>
              </a:lnSpc>
              <a:spcBef>
                <a:spcPct val="0"/>
              </a:spcBef>
            </a:pPr>
            <a:r>
              <a:rPr lang="en-US" sz="2900">
                <a:solidFill>
                  <a:srgbClr val="000000"/>
                </a:solidFill>
                <a:latin typeface="Montserrat" panose="00000500000000000000"/>
              </a:rPr>
              <a:t>Nhận xét: Kết quả của kiểm định Chi-Square cho thấy sự chênh lệch đáng kể, với p-value &lt; mức ý nghĩ, bác bỏ H0 cho thấy sự khác biệt về việc sở hữu nhà giữa các nhóm là có ý nghĩa thống kê.</a:t>
            </a:r>
            <a:endParaRPr lang="en-US" sz="2900">
              <a:solidFill>
                <a:srgbClr val="000000"/>
              </a:solidFill>
              <a:latin typeface="Montserrat" panose="000005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86706" y="2057189"/>
            <a:ext cx="11373900" cy="8172661"/>
          </a:xfrm>
          <a:custGeom>
            <a:avLst/>
            <a:gdLst/>
            <a:ahLst/>
            <a:cxnLst/>
            <a:rect l="l" t="t" r="r" b="b"/>
            <a:pathLst>
              <a:path w="11373900" h="8172661">
                <a:moveTo>
                  <a:pt x="0" y="0"/>
                </a:moveTo>
                <a:lnTo>
                  <a:pt x="11373900" y="0"/>
                </a:lnTo>
                <a:lnTo>
                  <a:pt x="11373900" y="8172661"/>
                </a:lnTo>
                <a:lnTo>
                  <a:pt x="0" y="8172661"/>
                </a:lnTo>
                <a:lnTo>
                  <a:pt x="0" y="0"/>
                </a:lnTo>
                <a:close/>
              </a:path>
            </a:pathLst>
          </a:custGeom>
          <a:blipFill>
            <a:blip r:embed="rId1"/>
            <a:stretch>
              <a:fillRect t="-1116" b="-1116"/>
            </a:stretch>
          </a:blipFill>
          <a:ln w="28575" cap="sq">
            <a:solidFill>
              <a:srgbClr val="000000"/>
            </a:solidFill>
            <a:prstDash val="solid"/>
            <a:miter/>
          </a:ln>
        </p:spPr>
      </p:sp>
      <p:sp>
        <p:nvSpPr>
          <p:cNvPr id="3" name="TextBox 3"/>
          <p:cNvSpPr txBox="1"/>
          <p:nvPr/>
        </p:nvSpPr>
        <p:spPr>
          <a:xfrm>
            <a:off x="518941" y="364723"/>
            <a:ext cx="14642561" cy="2019090"/>
          </a:xfrm>
          <a:prstGeom prst="rect">
            <a:avLst/>
          </a:prstGeom>
        </p:spPr>
        <p:txBody>
          <a:bodyPr lIns="0" tIns="0" rIns="0" bIns="0" rtlCol="0" anchor="t">
            <a:spAutoFit/>
          </a:bodyPr>
          <a:lstStyle/>
          <a:p>
            <a:pPr algn="l">
              <a:lnSpc>
                <a:spcPts val="5355"/>
              </a:lnSpc>
            </a:pPr>
            <a:r>
              <a:rPr lang="en-US" sz="4655">
                <a:solidFill>
                  <a:srgbClr val="431096"/>
                </a:solidFill>
                <a:latin typeface="Montserrat Semi-Bold" panose="00000700000000000000"/>
              </a:rPr>
              <a:t>Performing Principal Component Analysis on CURRENT_JOB_YRS and Experience</a:t>
            </a:r>
            <a:endParaRPr lang="en-US" sz="4655">
              <a:solidFill>
                <a:srgbClr val="431096"/>
              </a:solidFill>
              <a:latin typeface="Montserrat Semi-Bold" panose="00000700000000000000"/>
            </a:endParaRPr>
          </a:p>
          <a:p>
            <a:pPr algn="l">
              <a:lnSpc>
                <a:spcPts val="5355"/>
              </a:lnSpc>
            </a:pPr>
            <a:endParaRPr lang="en-US" sz="4655">
              <a:solidFill>
                <a:srgbClr val="431096"/>
              </a:solidFill>
              <a:latin typeface="Montserrat Semi-Bold" panose="00000700000000000000"/>
            </a:endParaRPr>
          </a:p>
        </p:txBody>
      </p:sp>
      <p:sp>
        <p:nvSpPr>
          <p:cNvPr id="4" name="TextBox 4"/>
          <p:cNvSpPr txBox="1"/>
          <p:nvPr/>
        </p:nvSpPr>
        <p:spPr>
          <a:xfrm>
            <a:off x="12127084" y="2000039"/>
            <a:ext cx="5132216" cy="2223441"/>
          </a:xfrm>
          <a:prstGeom prst="rect">
            <a:avLst/>
          </a:prstGeom>
        </p:spPr>
        <p:txBody>
          <a:bodyPr lIns="0" tIns="0" rIns="0" bIns="0" rtlCol="0" anchor="t">
            <a:spAutoFit/>
          </a:bodyPr>
          <a:lstStyle/>
          <a:p>
            <a:pPr marL="691515" lvl="1" indent="-345440" algn="l">
              <a:lnSpc>
                <a:spcPts val="4485"/>
              </a:lnSpc>
              <a:buFont typeface="Arial" panose="020B0604020202020204"/>
              <a:buChar char="•"/>
            </a:pPr>
            <a:r>
              <a:rPr lang="en-US" sz="3200">
                <a:solidFill>
                  <a:srgbClr val="431096"/>
                </a:solidFill>
                <a:latin typeface="Montserrat Bold" panose="00000800000000000000"/>
              </a:rPr>
              <a:t>Làm giảm độ tương quan  giữa 2 biến</a:t>
            </a:r>
            <a:endParaRPr lang="en-US" sz="3200">
              <a:solidFill>
                <a:srgbClr val="431096"/>
              </a:solidFill>
              <a:latin typeface="Montserrat Bold" panose="00000800000000000000"/>
            </a:endParaRPr>
          </a:p>
          <a:p>
            <a:pPr marL="691515" lvl="1" indent="-345440" algn="l">
              <a:lnSpc>
                <a:spcPts val="4485"/>
              </a:lnSpc>
              <a:buFont typeface="Arial" panose="020B0604020202020204"/>
              <a:buChar char="•"/>
            </a:pPr>
            <a:r>
              <a:rPr lang="en-US" sz="3200">
                <a:solidFill>
                  <a:srgbClr val="431096"/>
                </a:solidFill>
                <a:latin typeface="Montserrat Bold" panose="00000800000000000000"/>
              </a:rPr>
              <a:t>Tăng độ chính xác của mô hình</a:t>
            </a:r>
            <a:endParaRPr lang="en-US" sz="3200">
              <a:solidFill>
                <a:srgbClr val="431096"/>
              </a:solidFill>
              <a:latin typeface="Montserrat Bold" panose="000008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0740910" y="-2556686"/>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9477975" y="-7285016"/>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1818284">
            <a:off x="7345988" y="4232895"/>
            <a:ext cx="274711" cy="11053763"/>
            <a:chOff x="0" y="0"/>
            <a:chExt cx="72352" cy="2911279"/>
          </a:xfrm>
        </p:grpSpPr>
        <p:sp>
          <p:nvSpPr>
            <p:cNvPr id="9" name="Freeform 9"/>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0" name="TextBox 10"/>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11" name="Group 11"/>
          <p:cNvGrpSpPr>
            <a:grpSpLocks noChangeAspect="1"/>
          </p:cNvGrpSpPr>
          <p:nvPr/>
        </p:nvGrpSpPr>
        <p:grpSpPr>
          <a:xfrm>
            <a:off x="9144000" y="1149327"/>
            <a:ext cx="8982538" cy="7988157"/>
            <a:chOff x="0" y="0"/>
            <a:chExt cx="21896591" cy="19472605"/>
          </a:xfrm>
        </p:grpSpPr>
        <p:sp>
          <p:nvSpPr>
            <p:cNvPr id="12" name="Freeform 12"/>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solidFill>
              <a:srgbClr val="FFFFFF"/>
            </a:solidFill>
            <a:ln w="12700">
              <a:solidFill>
                <a:srgbClr val="000000"/>
              </a:solidFill>
            </a:ln>
          </p:spPr>
        </p:sp>
      </p:grpSp>
      <p:grpSp>
        <p:nvGrpSpPr>
          <p:cNvPr id="13" name="Group 13"/>
          <p:cNvGrpSpPr>
            <a:grpSpLocks noChangeAspect="1"/>
          </p:cNvGrpSpPr>
          <p:nvPr/>
        </p:nvGrpSpPr>
        <p:grpSpPr>
          <a:xfrm>
            <a:off x="9540506" y="1381125"/>
            <a:ext cx="8461234" cy="7524563"/>
            <a:chOff x="0" y="0"/>
            <a:chExt cx="21896591" cy="19472605"/>
          </a:xfrm>
        </p:grpSpPr>
        <p:sp>
          <p:nvSpPr>
            <p:cNvPr id="14" name="Freeform 14"/>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blipFill>
              <a:blip r:embed="rId1"/>
              <a:stretch>
                <a:fillRect l="-30906" r="-30906"/>
              </a:stretch>
            </a:blipFill>
          </p:spPr>
        </p:sp>
      </p:grpSp>
      <p:grpSp>
        <p:nvGrpSpPr>
          <p:cNvPr id="15" name="Group 15"/>
          <p:cNvGrpSpPr/>
          <p:nvPr/>
        </p:nvGrpSpPr>
        <p:grpSpPr>
          <a:xfrm rot="1818284">
            <a:off x="16215886" y="4572544"/>
            <a:ext cx="3194203" cy="7569921"/>
            <a:chOff x="0" y="0"/>
            <a:chExt cx="841272" cy="1993724"/>
          </a:xfrm>
        </p:grpSpPr>
        <p:sp>
          <p:nvSpPr>
            <p:cNvPr id="16" name="Freeform 1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17" name="TextBox 1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1028700" y="1342192"/>
            <a:ext cx="9018739" cy="3357448"/>
          </a:xfrm>
          <a:prstGeom prst="rect">
            <a:avLst/>
          </a:prstGeom>
        </p:spPr>
        <p:txBody>
          <a:bodyPr lIns="0" tIns="0" rIns="0" bIns="0" rtlCol="0" anchor="t">
            <a:spAutoFit/>
          </a:bodyPr>
          <a:lstStyle/>
          <a:p>
            <a:pPr marL="0" lvl="0" indent="0" algn="ctr">
              <a:lnSpc>
                <a:spcPts val="8930"/>
              </a:lnSpc>
              <a:spcBef>
                <a:spcPct val="0"/>
              </a:spcBef>
            </a:pPr>
            <a:r>
              <a:rPr lang="en-US" sz="6380">
                <a:solidFill>
                  <a:srgbClr val="431096"/>
                </a:solidFill>
                <a:latin typeface="Montserrat Bold" panose="00000800000000000000"/>
              </a:rPr>
              <a:t>MACHINE LEARNING MODEL FOR BINARY CLASSIFICATION</a:t>
            </a:r>
            <a:endParaRPr lang="en-US" sz="6380">
              <a:solidFill>
                <a:srgbClr val="431096"/>
              </a:solidFill>
              <a:latin typeface="Montserrat Bold" panose="0000080000000000000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7999">
            <a:off x="1578547" y="-2673157"/>
            <a:ext cx="3194203" cy="16029749"/>
            <a:chOff x="0" y="0"/>
            <a:chExt cx="841272" cy="4221827"/>
          </a:xfrm>
        </p:grpSpPr>
        <p:sp>
          <p:nvSpPr>
            <p:cNvPr id="3" name="Freeform 3"/>
            <p:cNvSpPr/>
            <p:nvPr/>
          </p:nvSpPr>
          <p:spPr>
            <a:xfrm>
              <a:off x="0" y="0"/>
              <a:ext cx="841272" cy="4221827"/>
            </a:xfrm>
            <a:custGeom>
              <a:avLst/>
              <a:gdLst/>
              <a:ahLst/>
              <a:cxnLst/>
              <a:rect l="l" t="t" r="r" b="b"/>
              <a:pathLst>
                <a:path w="841272" h="4221827">
                  <a:moveTo>
                    <a:pt x="0" y="0"/>
                  </a:moveTo>
                  <a:lnTo>
                    <a:pt x="841272" y="0"/>
                  </a:lnTo>
                  <a:lnTo>
                    <a:pt x="84127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84127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8959574">
            <a:off x="1398783" y="-6961850"/>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8959574">
            <a:off x="2403563" y="2840971"/>
            <a:ext cx="274711" cy="11053763"/>
            <a:chOff x="0" y="0"/>
            <a:chExt cx="72352" cy="2911279"/>
          </a:xfrm>
        </p:grpSpPr>
        <p:sp>
          <p:nvSpPr>
            <p:cNvPr id="9" name="Freeform 9"/>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0" name="TextBox 10"/>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a:off x="-2458751" y="1959374"/>
            <a:ext cx="8949311" cy="769081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14" name="Group 14"/>
          <p:cNvGrpSpPr>
            <a:grpSpLocks noChangeAspect="1"/>
          </p:cNvGrpSpPr>
          <p:nvPr/>
        </p:nvGrpSpPr>
        <p:grpSpPr>
          <a:xfrm>
            <a:off x="-2151850" y="2195694"/>
            <a:ext cx="8335509" cy="7218175"/>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
              <a:stretch>
                <a:fillRect l="-29731" t="-10911" r="-14155"/>
              </a:stretch>
            </a:blipFill>
          </p:spPr>
        </p:sp>
      </p:grpSp>
      <p:sp>
        <p:nvSpPr>
          <p:cNvPr id="16" name="Freeform 16"/>
          <p:cNvSpPr/>
          <p:nvPr/>
        </p:nvSpPr>
        <p:spPr>
          <a:xfrm>
            <a:off x="7218588" y="2508806"/>
            <a:ext cx="10900197" cy="6591952"/>
          </a:xfrm>
          <a:custGeom>
            <a:avLst/>
            <a:gdLst/>
            <a:ahLst/>
            <a:cxnLst/>
            <a:rect l="l" t="t" r="r" b="b"/>
            <a:pathLst>
              <a:path w="10900197" h="6591952">
                <a:moveTo>
                  <a:pt x="0" y="0"/>
                </a:moveTo>
                <a:lnTo>
                  <a:pt x="10900196" y="0"/>
                </a:lnTo>
                <a:lnTo>
                  <a:pt x="10900196" y="6591951"/>
                </a:lnTo>
                <a:lnTo>
                  <a:pt x="0" y="6591951"/>
                </a:lnTo>
                <a:lnTo>
                  <a:pt x="0" y="0"/>
                </a:lnTo>
                <a:close/>
              </a:path>
            </a:pathLst>
          </a:custGeom>
          <a:blipFill>
            <a:blip r:embed="rId2"/>
            <a:stretch>
              <a:fillRect r="-2218"/>
            </a:stretch>
          </a:blipFill>
          <a:ln w="19050" cap="sq">
            <a:solidFill>
              <a:srgbClr val="000000"/>
            </a:solidFill>
            <a:prstDash val="solid"/>
            <a:miter/>
          </a:ln>
        </p:spPr>
      </p:sp>
      <p:sp>
        <p:nvSpPr>
          <p:cNvPr id="17" name="TextBox 17"/>
          <p:cNvSpPr txBox="1"/>
          <p:nvPr/>
        </p:nvSpPr>
        <p:spPr>
          <a:xfrm>
            <a:off x="7218588" y="727727"/>
            <a:ext cx="8117424" cy="811306"/>
          </a:xfrm>
          <a:prstGeom prst="rect">
            <a:avLst/>
          </a:prstGeom>
        </p:spPr>
        <p:txBody>
          <a:bodyPr lIns="0" tIns="0" rIns="0" bIns="0" rtlCol="0" anchor="t">
            <a:spAutoFit/>
          </a:bodyPr>
          <a:lstStyle/>
          <a:p>
            <a:pPr algn="r">
              <a:lnSpc>
                <a:spcPts val="6370"/>
              </a:lnSpc>
            </a:pPr>
            <a:r>
              <a:rPr lang="en-US" sz="5635">
                <a:solidFill>
                  <a:srgbClr val="431096"/>
                </a:solidFill>
                <a:latin typeface="Montserrat Bold" panose="00000800000000000000"/>
              </a:rPr>
              <a:t>Logistic Regression</a:t>
            </a:r>
            <a:endParaRPr lang="en-US" sz="5635">
              <a:solidFill>
                <a:srgbClr val="431096"/>
              </a:solidFill>
              <a:latin typeface="Montserrat Bold" panose="000008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86878" y="-6743169"/>
            <a:ext cx="3194203" cy="9961116"/>
            <a:chOff x="0" y="0"/>
            <a:chExt cx="841272" cy="2623504"/>
          </a:xfrm>
        </p:grpSpPr>
        <p:sp>
          <p:nvSpPr>
            <p:cNvPr id="3" name="Freeform 3"/>
            <p:cNvSpPr/>
            <p:nvPr/>
          </p:nvSpPr>
          <p:spPr>
            <a:xfrm>
              <a:off x="0" y="0"/>
              <a:ext cx="841272" cy="2623504"/>
            </a:xfrm>
            <a:custGeom>
              <a:avLst/>
              <a:gdLst/>
              <a:ahLst/>
              <a:cxnLst/>
              <a:rect l="l" t="t" r="r" b="b"/>
              <a:pathLst>
                <a:path w="841272" h="2623504">
                  <a:moveTo>
                    <a:pt x="0" y="0"/>
                  </a:moveTo>
                  <a:lnTo>
                    <a:pt x="841272" y="0"/>
                  </a:lnTo>
                  <a:lnTo>
                    <a:pt x="841272" y="2623504"/>
                  </a:lnTo>
                  <a:lnTo>
                    <a:pt x="0" y="2623504"/>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841272" cy="2661604"/>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761361" y="-80845"/>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1817999">
            <a:off x="15481055" y="-11302660"/>
            <a:ext cx="2883936" cy="16029749"/>
            <a:chOff x="0" y="0"/>
            <a:chExt cx="759555" cy="4221827"/>
          </a:xfrm>
        </p:grpSpPr>
        <p:sp>
          <p:nvSpPr>
            <p:cNvPr id="9" name="Freeform 9"/>
            <p:cNvSpPr/>
            <p:nvPr/>
          </p:nvSpPr>
          <p:spPr>
            <a:xfrm>
              <a:off x="0" y="0"/>
              <a:ext cx="759555" cy="4221827"/>
            </a:xfrm>
            <a:custGeom>
              <a:avLst/>
              <a:gdLst/>
              <a:ahLst/>
              <a:cxnLst/>
              <a:rect l="l" t="t" r="r" b="b"/>
              <a:pathLst>
                <a:path w="759555" h="4221827">
                  <a:moveTo>
                    <a:pt x="0" y="0"/>
                  </a:moveTo>
                  <a:lnTo>
                    <a:pt x="759555" y="0"/>
                  </a:lnTo>
                  <a:lnTo>
                    <a:pt x="759555"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0" name="TextBox 10"/>
            <p:cNvSpPr txBox="1"/>
            <p:nvPr/>
          </p:nvSpPr>
          <p:spPr>
            <a:xfrm>
              <a:off x="0" y="-38100"/>
              <a:ext cx="759555" cy="4259927"/>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1788309">
            <a:off x="19785352" y="-52135"/>
            <a:ext cx="274711" cy="11053763"/>
            <a:chOff x="0" y="0"/>
            <a:chExt cx="72352" cy="2911279"/>
          </a:xfrm>
        </p:grpSpPr>
        <p:sp>
          <p:nvSpPr>
            <p:cNvPr id="12" name="Freeform 12"/>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3" name="TextBox 13"/>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0" y="1999135"/>
            <a:ext cx="10568719" cy="3827899"/>
          </a:xfrm>
          <a:custGeom>
            <a:avLst/>
            <a:gdLst/>
            <a:ahLst/>
            <a:cxnLst/>
            <a:rect l="l" t="t" r="r" b="b"/>
            <a:pathLst>
              <a:path w="10568719" h="3827899">
                <a:moveTo>
                  <a:pt x="0" y="0"/>
                </a:moveTo>
                <a:lnTo>
                  <a:pt x="10568719" y="0"/>
                </a:lnTo>
                <a:lnTo>
                  <a:pt x="10568719" y="3827898"/>
                </a:lnTo>
                <a:lnTo>
                  <a:pt x="0" y="3827898"/>
                </a:lnTo>
                <a:lnTo>
                  <a:pt x="0" y="0"/>
                </a:lnTo>
                <a:close/>
              </a:path>
            </a:pathLst>
          </a:custGeom>
          <a:blipFill>
            <a:blip r:embed="rId1"/>
            <a:stretch>
              <a:fillRect l="-853" r="-2347"/>
            </a:stretch>
          </a:blipFill>
          <a:ln w="38100" cap="sq">
            <a:solidFill>
              <a:srgbClr val="000000"/>
            </a:solidFill>
            <a:prstDash val="solid"/>
            <a:miter/>
          </a:ln>
        </p:spPr>
      </p:sp>
      <p:sp>
        <p:nvSpPr>
          <p:cNvPr id="15" name="Freeform 15"/>
          <p:cNvSpPr/>
          <p:nvPr/>
        </p:nvSpPr>
        <p:spPr>
          <a:xfrm>
            <a:off x="10873471" y="1999135"/>
            <a:ext cx="7414529" cy="6031576"/>
          </a:xfrm>
          <a:custGeom>
            <a:avLst/>
            <a:gdLst/>
            <a:ahLst/>
            <a:cxnLst/>
            <a:rect l="l" t="t" r="r" b="b"/>
            <a:pathLst>
              <a:path w="7414529" h="6031576">
                <a:moveTo>
                  <a:pt x="0" y="0"/>
                </a:moveTo>
                <a:lnTo>
                  <a:pt x="7414529" y="0"/>
                </a:lnTo>
                <a:lnTo>
                  <a:pt x="7414529" y="6031576"/>
                </a:lnTo>
                <a:lnTo>
                  <a:pt x="0" y="6031576"/>
                </a:lnTo>
                <a:lnTo>
                  <a:pt x="0" y="0"/>
                </a:lnTo>
                <a:close/>
              </a:path>
            </a:pathLst>
          </a:custGeom>
          <a:blipFill>
            <a:blip r:embed="rId2"/>
            <a:stretch>
              <a:fillRect r="-2434" b="-2618"/>
            </a:stretch>
          </a:blipFill>
          <a:ln w="38100" cap="sq">
            <a:solidFill>
              <a:srgbClr val="000000"/>
            </a:solidFill>
            <a:prstDash val="solid"/>
            <a:miter/>
          </a:ln>
        </p:spPr>
      </p:sp>
      <p:sp>
        <p:nvSpPr>
          <p:cNvPr id="16" name="TextBox 16"/>
          <p:cNvSpPr txBox="1"/>
          <p:nvPr/>
        </p:nvSpPr>
        <p:spPr>
          <a:xfrm>
            <a:off x="2874448" y="913384"/>
            <a:ext cx="12539103" cy="666651"/>
          </a:xfrm>
          <a:prstGeom prst="rect">
            <a:avLst/>
          </a:prstGeom>
        </p:spPr>
        <p:txBody>
          <a:bodyPr lIns="0" tIns="0" rIns="0" bIns="0" rtlCol="0" anchor="t">
            <a:spAutoFit/>
          </a:bodyPr>
          <a:lstStyle/>
          <a:p>
            <a:pPr algn="ctr">
              <a:lnSpc>
                <a:spcPts val="5400"/>
              </a:lnSpc>
            </a:pPr>
            <a:r>
              <a:rPr lang="en-US" sz="4500">
                <a:solidFill>
                  <a:srgbClr val="431096"/>
                </a:solidFill>
                <a:latin typeface="Montserrat Bold" panose="00000800000000000000"/>
              </a:rPr>
              <a:t>Logistic Regression</a:t>
            </a:r>
            <a:endParaRPr lang="en-US" sz="4500">
              <a:solidFill>
                <a:srgbClr val="431096"/>
              </a:solidFill>
              <a:latin typeface="Montserrat Bold" panose="00000800000000000000"/>
            </a:endParaRPr>
          </a:p>
        </p:txBody>
      </p:sp>
      <p:sp>
        <p:nvSpPr>
          <p:cNvPr id="17" name="TextBox 17"/>
          <p:cNvSpPr txBox="1"/>
          <p:nvPr/>
        </p:nvSpPr>
        <p:spPr>
          <a:xfrm>
            <a:off x="0" y="6198534"/>
            <a:ext cx="9996076" cy="3059766"/>
          </a:xfrm>
          <a:prstGeom prst="rect">
            <a:avLst/>
          </a:prstGeom>
        </p:spPr>
        <p:txBody>
          <a:bodyPr lIns="0" tIns="0" rIns="0" bIns="0" rtlCol="0" anchor="t">
            <a:spAutoFit/>
          </a:bodyPr>
          <a:lstStyle/>
          <a:p>
            <a:pPr marL="625475" lvl="1" indent="-312420" algn="l">
              <a:lnSpc>
                <a:spcPts val="4055"/>
              </a:lnSpc>
              <a:spcBef>
                <a:spcPct val="0"/>
              </a:spcBef>
              <a:buFont typeface="Arial" panose="020B0604020202020204"/>
              <a:buChar char="•"/>
            </a:pPr>
            <a:r>
              <a:rPr lang="en-US" sz="2895">
                <a:solidFill>
                  <a:srgbClr val="121212"/>
                </a:solidFill>
                <a:latin typeface="Montserrat Bold" panose="00000800000000000000"/>
              </a:rPr>
              <a:t>Precision thấp cho lớp vỡ nợ có thể dẫn đến việc từ chối tín dụng cho nhiều khách hàng tiềm năng không vỡ nợ.</a:t>
            </a:r>
            <a:endParaRPr lang="en-US" sz="2895">
              <a:solidFill>
                <a:srgbClr val="121212"/>
              </a:solidFill>
              <a:latin typeface="Montserrat Bold" panose="00000800000000000000"/>
            </a:endParaRPr>
          </a:p>
          <a:p>
            <a:pPr marL="625475" lvl="1" indent="-312420" algn="l">
              <a:lnSpc>
                <a:spcPts val="4055"/>
              </a:lnSpc>
              <a:spcBef>
                <a:spcPct val="0"/>
              </a:spcBef>
              <a:buFont typeface="Arial" panose="020B0604020202020204"/>
              <a:buChar char="•"/>
            </a:pPr>
            <a:r>
              <a:rPr lang="en-US" sz="2895">
                <a:solidFill>
                  <a:srgbClr val="121212"/>
                </a:solidFill>
                <a:latin typeface="Montserrat Bold" panose="00000800000000000000"/>
              </a:rPr>
              <a:t>Recall tương đối thấp cho cả hai lớp cho thấy mô hình có thể bỏ qua một số trường hợp thực sự vỡ nợ hoặc không vỡ nợ</a:t>
            </a:r>
            <a:endParaRPr lang="en-US" sz="2895">
              <a:solidFill>
                <a:srgbClr val="121212"/>
              </a:solidFill>
              <a:latin typeface="Montserrat Bold" panose="000008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475138" y="-2097722"/>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5882693" y="4648000"/>
            <a:ext cx="3194203" cy="7569921"/>
            <a:chOff x="0" y="0"/>
            <a:chExt cx="841272" cy="1993724"/>
          </a:xfrm>
        </p:grpSpPr>
        <p:sp>
          <p:nvSpPr>
            <p:cNvPr id="6" name="Freeform 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7" name="TextBox 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0" y="2149229"/>
            <a:ext cx="9762696" cy="6484710"/>
          </a:xfrm>
          <a:custGeom>
            <a:avLst/>
            <a:gdLst/>
            <a:ahLst/>
            <a:cxnLst/>
            <a:rect l="l" t="t" r="r" b="b"/>
            <a:pathLst>
              <a:path w="9762696" h="6484710">
                <a:moveTo>
                  <a:pt x="0" y="0"/>
                </a:moveTo>
                <a:lnTo>
                  <a:pt x="9762696" y="0"/>
                </a:lnTo>
                <a:lnTo>
                  <a:pt x="9762696" y="6484710"/>
                </a:lnTo>
                <a:lnTo>
                  <a:pt x="0" y="6484710"/>
                </a:lnTo>
                <a:lnTo>
                  <a:pt x="0" y="0"/>
                </a:lnTo>
                <a:close/>
              </a:path>
            </a:pathLst>
          </a:custGeom>
          <a:blipFill>
            <a:blip r:embed="rId1"/>
            <a:stretch>
              <a:fillRect/>
            </a:stretch>
          </a:blipFill>
          <a:ln w="38100" cap="sq">
            <a:solidFill>
              <a:srgbClr val="000000"/>
            </a:solidFill>
            <a:prstDash val="solid"/>
            <a:miter/>
          </a:ln>
        </p:spPr>
      </p:sp>
      <p:sp>
        <p:nvSpPr>
          <p:cNvPr id="9" name="Freeform 9"/>
          <p:cNvSpPr/>
          <p:nvPr/>
        </p:nvSpPr>
        <p:spPr>
          <a:xfrm>
            <a:off x="10003162" y="2149229"/>
            <a:ext cx="8147161" cy="3570314"/>
          </a:xfrm>
          <a:custGeom>
            <a:avLst/>
            <a:gdLst/>
            <a:ahLst/>
            <a:cxnLst/>
            <a:rect l="l" t="t" r="r" b="b"/>
            <a:pathLst>
              <a:path w="8147161" h="3570314">
                <a:moveTo>
                  <a:pt x="0" y="0"/>
                </a:moveTo>
                <a:lnTo>
                  <a:pt x="8147162" y="0"/>
                </a:lnTo>
                <a:lnTo>
                  <a:pt x="8147162" y="3570313"/>
                </a:lnTo>
                <a:lnTo>
                  <a:pt x="0" y="3570313"/>
                </a:lnTo>
                <a:lnTo>
                  <a:pt x="0" y="0"/>
                </a:lnTo>
                <a:close/>
              </a:path>
            </a:pathLst>
          </a:custGeom>
          <a:blipFill>
            <a:blip r:embed="rId2"/>
            <a:stretch>
              <a:fillRect l="-1661" r="-3322"/>
            </a:stretch>
          </a:blipFill>
          <a:ln w="38100" cap="sq">
            <a:solidFill>
              <a:srgbClr val="000000"/>
            </a:solidFill>
            <a:prstDash val="solid"/>
            <a:miter/>
          </a:ln>
        </p:spPr>
      </p:sp>
      <p:sp>
        <p:nvSpPr>
          <p:cNvPr id="10" name="TextBox 10"/>
          <p:cNvSpPr txBox="1"/>
          <p:nvPr/>
        </p:nvSpPr>
        <p:spPr>
          <a:xfrm>
            <a:off x="1216660" y="696486"/>
            <a:ext cx="5210418" cy="862965"/>
          </a:xfrm>
          <a:prstGeom prst="rect">
            <a:avLst/>
          </a:prstGeom>
        </p:spPr>
        <p:txBody>
          <a:bodyPr lIns="0" tIns="0" rIns="0" bIns="0" rtlCol="0" anchor="t">
            <a:spAutoFit/>
          </a:bodyPr>
          <a:lstStyle/>
          <a:p>
            <a:pPr algn="l">
              <a:lnSpc>
                <a:spcPts val="6780"/>
              </a:lnSpc>
            </a:pPr>
            <a:r>
              <a:rPr lang="en-US" sz="6000">
                <a:solidFill>
                  <a:srgbClr val="431096"/>
                </a:solidFill>
                <a:latin typeface="Montserrat Bold" panose="00000800000000000000"/>
              </a:rPr>
              <a:t>KNN</a:t>
            </a:r>
            <a:endParaRPr lang="en-US" sz="6000">
              <a:solidFill>
                <a:srgbClr val="431096"/>
              </a:solidFill>
              <a:latin typeface="Montserrat Bold" panose="00000800000000000000"/>
            </a:endParaRPr>
          </a:p>
        </p:txBody>
      </p:sp>
      <p:sp>
        <p:nvSpPr>
          <p:cNvPr id="11" name="TextBox 11"/>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12" name="TextBox 12"/>
          <p:cNvSpPr txBox="1"/>
          <p:nvPr/>
        </p:nvSpPr>
        <p:spPr>
          <a:xfrm>
            <a:off x="10380656" y="6504188"/>
            <a:ext cx="7907344" cy="2671022"/>
          </a:xfrm>
          <a:prstGeom prst="rect">
            <a:avLst/>
          </a:prstGeom>
        </p:spPr>
        <p:txBody>
          <a:bodyPr lIns="0" tIns="0" rIns="0" bIns="0" rtlCol="0" anchor="t">
            <a:spAutoFit/>
          </a:bodyPr>
          <a:lstStyle/>
          <a:p>
            <a:pPr marL="558800" lvl="1" indent="-279400" algn="l">
              <a:lnSpc>
                <a:spcPts val="3625"/>
              </a:lnSpc>
              <a:spcBef>
                <a:spcPct val="0"/>
              </a:spcBef>
              <a:buFont typeface="Arial" panose="020B0604020202020204"/>
              <a:buChar char="•"/>
            </a:pPr>
            <a:r>
              <a:rPr lang="en-US" sz="2590">
                <a:solidFill>
                  <a:srgbClr val="004AAD"/>
                </a:solidFill>
                <a:latin typeface="Montserrat Bold" panose="00000800000000000000"/>
              </a:rPr>
              <a:t>Precision cho lớp 1 thấp: Mô hình có nhiều dự đoán dương tính sai.</a:t>
            </a:r>
            <a:endParaRPr lang="en-US" sz="2590">
              <a:solidFill>
                <a:srgbClr val="004AAD"/>
              </a:solidFill>
              <a:latin typeface="Montserrat Bold" panose="00000800000000000000"/>
            </a:endParaRPr>
          </a:p>
          <a:p>
            <a:pPr marL="558800" lvl="1" indent="-279400" algn="l">
              <a:lnSpc>
                <a:spcPts val="3625"/>
              </a:lnSpc>
              <a:spcBef>
                <a:spcPct val="0"/>
              </a:spcBef>
              <a:buFont typeface="Arial" panose="020B0604020202020204"/>
              <a:buChar char="•"/>
            </a:pPr>
            <a:r>
              <a:rPr lang="en-US" sz="2590">
                <a:solidFill>
                  <a:srgbClr val="004AAD"/>
                </a:solidFill>
                <a:latin typeface="Montserrat Bold" panose="00000800000000000000"/>
              </a:rPr>
              <a:t>F1-Score của lớp 1 là 0.53, cho thấy mô hình KNN có sự cân bằng giữa Precision và Recall tốt hơn Logistic Regression </a:t>
            </a:r>
            <a:endParaRPr lang="en-US" sz="2590">
              <a:solidFill>
                <a:srgbClr val="004AAD"/>
              </a:solidFill>
              <a:latin typeface="Montserrat Bold" panose="00000800000000000000"/>
            </a:endParaRPr>
          </a:p>
          <a:p>
            <a:pPr algn="ctr">
              <a:lnSpc>
                <a:spcPts val="3205"/>
              </a:lnSpc>
              <a:spcBef>
                <a:spcPct val="0"/>
              </a:spcBef>
            </a:pPr>
            <a:endParaRPr lang="en-US" sz="2590">
              <a:solidFill>
                <a:srgbClr val="004AAD"/>
              </a:solidFill>
              <a:latin typeface="Montserrat Bold" panose="000008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475138" y="-2097722"/>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5882693" y="4648000"/>
            <a:ext cx="3194203" cy="7569921"/>
            <a:chOff x="0" y="0"/>
            <a:chExt cx="841272" cy="1993724"/>
          </a:xfrm>
        </p:grpSpPr>
        <p:sp>
          <p:nvSpPr>
            <p:cNvPr id="6" name="Freeform 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7" name="TextBox 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11128095" y="1547187"/>
            <a:ext cx="7159905" cy="4703891"/>
          </a:xfrm>
          <a:custGeom>
            <a:avLst/>
            <a:gdLst/>
            <a:ahLst/>
            <a:cxnLst/>
            <a:rect l="l" t="t" r="r" b="b"/>
            <a:pathLst>
              <a:path w="7159905" h="4703891">
                <a:moveTo>
                  <a:pt x="0" y="0"/>
                </a:moveTo>
                <a:lnTo>
                  <a:pt x="7159905" y="0"/>
                </a:lnTo>
                <a:lnTo>
                  <a:pt x="7159905" y="4703892"/>
                </a:lnTo>
                <a:lnTo>
                  <a:pt x="0" y="4703892"/>
                </a:lnTo>
                <a:lnTo>
                  <a:pt x="0" y="0"/>
                </a:lnTo>
                <a:close/>
              </a:path>
            </a:pathLst>
          </a:custGeom>
          <a:blipFill>
            <a:blip r:embed="rId1"/>
            <a:stretch>
              <a:fillRect/>
            </a:stretch>
          </a:blipFill>
        </p:spPr>
      </p:sp>
      <p:sp>
        <p:nvSpPr>
          <p:cNvPr id="9" name="Freeform 9"/>
          <p:cNvSpPr/>
          <p:nvPr/>
        </p:nvSpPr>
        <p:spPr>
          <a:xfrm>
            <a:off x="0" y="1547187"/>
            <a:ext cx="11128095" cy="4620717"/>
          </a:xfrm>
          <a:custGeom>
            <a:avLst/>
            <a:gdLst/>
            <a:ahLst/>
            <a:cxnLst/>
            <a:rect l="l" t="t" r="r" b="b"/>
            <a:pathLst>
              <a:path w="11128095" h="4620717">
                <a:moveTo>
                  <a:pt x="0" y="0"/>
                </a:moveTo>
                <a:lnTo>
                  <a:pt x="11128095" y="0"/>
                </a:lnTo>
                <a:lnTo>
                  <a:pt x="11128095" y="4620718"/>
                </a:lnTo>
                <a:lnTo>
                  <a:pt x="0" y="4620718"/>
                </a:lnTo>
                <a:lnTo>
                  <a:pt x="0" y="0"/>
                </a:lnTo>
                <a:close/>
              </a:path>
            </a:pathLst>
          </a:custGeom>
          <a:blipFill>
            <a:blip r:embed="rId2"/>
            <a:stretch>
              <a:fillRect/>
            </a:stretch>
          </a:blipFill>
          <a:ln w="38100" cap="sq">
            <a:solidFill>
              <a:srgbClr val="000000"/>
            </a:solidFill>
            <a:prstDash val="solid"/>
            <a:miter/>
          </a:ln>
        </p:spPr>
      </p:sp>
      <p:sp>
        <p:nvSpPr>
          <p:cNvPr id="10" name="TextBox 10"/>
          <p:cNvSpPr txBox="1"/>
          <p:nvPr/>
        </p:nvSpPr>
        <p:spPr>
          <a:xfrm>
            <a:off x="321522" y="284128"/>
            <a:ext cx="6074508" cy="744572"/>
          </a:xfrm>
          <a:prstGeom prst="rect">
            <a:avLst/>
          </a:prstGeom>
        </p:spPr>
        <p:txBody>
          <a:bodyPr lIns="0" tIns="0" rIns="0" bIns="0" rtlCol="0" anchor="t">
            <a:spAutoFit/>
          </a:bodyPr>
          <a:lstStyle/>
          <a:p>
            <a:pPr algn="l">
              <a:lnSpc>
                <a:spcPts val="5900"/>
              </a:lnSpc>
            </a:pPr>
            <a:r>
              <a:rPr lang="en-US" sz="5220">
                <a:solidFill>
                  <a:srgbClr val="431096"/>
                </a:solidFill>
                <a:latin typeface="Montserrat Bold" panose="00000800000000000000"/>
              </a:rPr>
              <a:t>Random Forest</a:t>
            </a:r>
            <a:endParaRPr lang="en-US" sz="5220">
              <a:solidFill>
                <a:srgbClr val="431096"/>
              </a:solidFill>
              <a:latin typeface="Montserrat Bold" panose="00000800000000000000"/>
            </a:endParaRPr>
          </a:p>
        </p:txBody>
      </p:sp>
      <p:sp>
        <p:nvSpPr>
          <p:cNvPr id="11" name="TextBox 11"/>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12" name="TextBox 12"/>
          <p:cNvSpPr txBox="1"/>
          <p:nvPr/>
        </p:nvSpPr>
        <p:spPr>
          <a:xfrm>
            <a:off x="321522" y="7082815"/>
            <a:ext cx="8574456" cy="1276340"/>
          </a:xfrm>
          <a:prstGeom prst="rect">
            <a:avLst/>
          </a:prstGeom>
        </p:spPr>
        <p:txBody>
          <a:bodyPr lIns="0" tIns="0" rIns="0" bIns="0" rtlCol="0" anchor="t">
            <a:spAutoFit/>
          </a:bodyPr>
          <a:lstStyle/>
          <a:p>
            <a:pPr marL="535940" lvl="1" indent="-267970" algn="ctr">
              <a:lnSpc>
                <a:spcPts val="3475"/>
              </a:lnSpc>
              <a:buFont typeface="Arial" panose="020B0604020202020204"/>
              <a:buChar char="•"/>
            </a:pPr>
            <a:r>
              <a:rPr lang="en-US" sz="2480">
                <a:solidFill>
                  <a:srgbClr val="004AAD"/>
                </a:solidFill>
                <a:latin typeface="Montserrat Bold" panose="00000800000000000000"/>
              </a:rPr>
              <a:t>Mô hình Random Forest này có độ chính xác tương đối cao trong việc nhận diện các trường hợp âm tính (TN) và dương tính (TP).</a:t>
            </a:r>
            <a:endParaRPr lang="en-US" sz="2480">
              <a:solidFill>
                <a:srgbClr val="004AAD"/>
              </a:solidFill>
              <a:latin typeface="Montserrat Bold" panose="000008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475138" y="-2097722"/>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5882693" y="4648000"/>
            <a:ext cx="3194203" cy="7569921"/>
            <a:chOff x="0" y="0"/>
            <a:chExt cx="841272" cy="1993724"/>
          </a:xfrm>
        </p:grpSpPr>
        <p:sp>
          <p:nvSpPr>
            <p:cNvPr id="6" name="Freeform 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7" name="TextBox 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0" y="1508422"/>
            <a:ext cx="10380656" cy="8556797"/>
          </a:xfrm>
          <a:custGeom>
            <a:avLst/>
            <a:gdLst/>
            <a:ahLst/>
            <a:cxnLst/>
            <a:rect l="l" t="t" r="r" b="b"/>
            <a:pathLst>
              <a:path w="10380656" h="8556797">
                <a:moveTo>
                  <a:pt x="0" y="0"/>
                </a:moveTo>
                <a:lnTo>
                  <a:pt x="10380656" y="0"/>
                </a:lnTo>
                <a:lnTo>
                  <a:pt x="10380656" y="8556797"/>
                </a:lnTo>
                <a:lnTo>
                  <a:pt x="0" y="8556797"/>
                </a:lnTo>
                <a:lnTo>
                  <a:pt x="0" y="0"/>
                </a:lnTo>
                <a:close/>
              </a:path>
            </a:pathLst>
          </a:custGeom>
          <a:blipFill>
            <a:blip r:embed="rId1"/>
            <a:stretch>
              <a:fillRect/>
            </a:stretch>
          </a:blipFill>
        </p:spPr>
      </p:sp>
      <p:sp>
        <p:nvSpPr>
          <p:cNvPr id="9" name="Freeform 9"/>
          <p:cNvSpPr/>
          <p:nvPr/>
        </p:nvSpPr>
        <p:spPr>
          <a:xfrm>
            <a:off x="10380656" y="1508422"/>
            <a:ext cx="7907344" cy="3465849"/>
          </a:xfrm>
          <a:custGeom>
            <a:avLst/>
            <a:gdLst/>
            <a:ahLst/>
            <a:cxnLst/>
            <a:rect l="l" t="t" r="r" b="b"/>
            <a:pathLst>
              <a:path w="7907344" h="3465849">
                <a:moveTo>
                  <a:pt x="0" y="0"/>
                </a:moveTo>
                <a:lnTo>
                  <a:pt x="7907344" y="0"/>
                </a:lnTo>
                <a:lnTo>
                  <a:pt x="7907344" y="3465848"/>
                </a:lnTo>
                <a:lnTo>
                  <a:pt x="0" y="3465848"/>
                </a:lnTo>
                <a:lnTo>
                  <a:pt x="0" y="0"/>
                </a:lnTo>
                <a:close/>
              </a:path>
            </a:pathLst>
          </a:custGeom>
          <a:blipFill>
            <a:blip r:embed="rId2"/>
            <a:stretch>
              <a:fillRect l="-5007" r="-3155"/>
            </a:stretch>
          </a:blipFill>
        </p:spPr>
      </p:sp>
      <p:sp>
        <p:nvSpPr>
          <p:cNvPr id="10" name="TextBox 10"/>
          <p:cNvSpPr txBox="1"/>
          <p:nvPr/>
        </p:nvSpPr>
        <p:spPr>
          <a:xfrm>
            <a:off x="321522" y="284128"/>
            <a:ext cx="6074508" cy="744572"/>
          </a:xfrm>
          <a:prstGeom prst="rect">
            <a:avLst/>
          </a:prstGeom>
        </p:spPr>
        <p:txBody>
          <a:bodyPr lIns="0" tIns="0" rIns="0" bIns="0" rtlCol="0" anchor="t">
            <a:spAutoFit/>
          </a:bodyPr>
          <a:lstStyle/>
          <a:p>
            <a:pPr algn="l">
              <a:lnSpc>
                <a:spcPts val="5900"/>
              </a:lnSpc>
            </a:pPr>
            <a:r>
              <a:rPr lang="en-US" sz="5220">
                <a:solidFill>
                  <a:srgbClr val="431096"/>
                </a:solidFill>
                <a:latin typeface="Montserrat Bold" panose="00000800000000000000"/>
              </a:rPr>
              <a:t>AdaBoosting</a:t>
            </a:r>
            <a:endParaRPr lang="en-US" sz="5220">
              <a:solidFill>
                <a:srgbClr val="431096"/>
              </a:solidFill>
              <a:latin typeface="Montserrat Bold" panose="00000800000000000000"/>
            </a:endParaRPr>
          </a:p>
        </p:txBody>
      </p:sp>
      <p:sp>
        <p:nvSpPr>
          <p:cNvPr id="11" name="TextBox 11"/>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12" name="TextBox 12"/>
          <p:cNvSpPr txBox="1"/>
          <p:nvPr/>
        </p:nvSpPr>
        <p:spPr>
          <a:xfrm>
            <a:off x="10721371" y="5967528"/>
            <a:ext cx="6312336" cy="1276340"/>
          </a:xfrm>
          <a:prstGeom prst="rect">
            <a:avLst/>
          </a:prstGeom>
        </p:spPr>
        <p:txBody>
          <a:bodyPr lIns="0" tIns="0" rIns="0" bIns="0" rtlCol="0" anchor="t">
            <a:spAutoFit/>
          </a:bodyPr>
          <a:lstStyle/>
          <a:p>
            <a:pPr marL="535940" lvl="1" indent="-267970" algn="ctr">
              <a:lnSpc>
                <a:spcPts val="3475"/>
              </a:lnSpc>
              <a:buFont typeface="Arial" panose="020B0604020202020204"/>
              <a:buChar char="•"/>
            </a:pPr>
            <a:r>
              <a:rPr lang="en-US" sz="2480">
                <a:solidFill>
                  <a:srgbClr val="004AAD"/>
                </a:solidFill>
                <a:latin typeface="Montserrat Bold" panose="00000800000000000000"/>
              </a:rPr>
              <a:t>Mô hình đạt độ chính xác tổng thể là 58%, thấp hơn so với kỳ vọng cho một mô hình dự đoán rủi ro</a:t>
            </a:r>
            <a:endParaRPr lang="en-US" sz="2480">
              <a:solidFill>
                <a:srgbClr val="004AAD"/>
              </a:solidFill>
              <a:latin typeface="Montserrat Bold"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0866670" y="-2506382"/>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9603735" y="-7234712"/>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1818284">
            <a:off x="7471747" y="4283199"/>
            <a:ext cx="274711" cy="11053763"/>
            <a:chOff x="0" y="0"/>
            <a:chExt cx="72352" cy="2911279"/>
          </a:xfrm>
        </p:grpSpPr>
        <p:sp>
          <p:nvSpPr>
            <p:cNvPr id="9" name="Freeform 9"/>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0" name="TextBox 10"/>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11" name="Group 11"/>
          <p:cNvGrpSpPr>
            <a:grpSpLocks noChangeAspect="1"/>
          </p:cNvGrpSpPr>
          <p:nvPr/>
        </p:nvGrpSpPr>
        <p:grpSpPr>
          <a:xfrm>
            <a:off x="9269760" y="1199631"/>
            <a:ext cx="8982538" cy="7988157"/>
            <a:chOff x="0" y="0"/>
            <a:chExt cx="21896591" cy="19472605"/>
          </a:xfrm>
        </p:grpSpPr>
        <p:sp>
          <p:nvSpPr>
            <p:cNvPr id="12" name="Freeform 12"/>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solidFill>
              <a:srgbClr val="FFFFFF"/>
            </a:solidFill>
            <a:ln w="12700">
              <a:solidFill>
                <a:srgbClr val="000000"/>
              </a:solidFill>
            </a:ln>
          </p:spPr>
        </p:sp>
      </p:grpSp>
      <p:grpSp>
        <p:nvGrpSpPr>
          <p:cNvPr id="13" name="Group 13"/>
          <p:cNvGrpSpPr>
            <a:grpSpLocks noChangeAspect="1"/>
          </p:cNvGrpSpPr>
          <p:nvPr/>
        </p:nvGrpSpPr>
        <p:grpSpPr>
          <a:xfrm>
            <a:off x="9666266" y="1431429"/>
            <a:ext cx="8461234" cy="7524563"/>
            <a:chOff x="0" y="0"/>
            <a:chExt cx="21896591" cy="19472605"/>
          </a:xfrm>
        </p:grpSpPr>
        <p:sp>
          <p:nvSpPr>
            <p:cNvPr id="14" name="Freeform 14"/>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blipFill>
              <a:blip r:embed="rId1"/>
              <a:stretch>
                <a:fillRect l="-30906" r="-30906"/>
              </a:stretch>
            </a:blipFill>
          </p:spPr>
        </p:sp>
      </p:grpSp>
      <p:grpSp>
        <p:nvGrpSpPr>
          <p:cNvPr id="15" name="Group 15"/>
          <p:cNvGrpSpPr/>
          <p:nvPr/>
        </p:nvGrpSpPr>
        <p:grpSpPr>
          <a:xfrm rot="1818284">
            <a:off x="16341645" y="4622848"/>
            <a:ext cx="3194203" cy="7569921"/>
            <a:chOff x="0" y="0"/>
            <a:chExt cx="841272" cy="1993724"/>
          </a:xfrm>
        </p:grpSpPr>
        <p:sp>
          <p:nvSpPr>
            <p:cNvPr id="16" name="Freeform 1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17" name="TextBox 1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452007" y="3058420"/>
            <a:ext cx="10492126" cy="2085021"/>
          </a:xfrm>
          <a:prstGeom prst="rect">
            <a:avLst/>
          </a:prstGeom>
        </p:spPr>
        <p:txBody>
          <a:bodyPr lIns="0" tIns="0" rIns="0" bIns="0" rtlCol="0" anchor="t">
            <a:spAutoFit/>
          </a:bodyPr>
          <a:lstStyle/>
          <a:p>
            <a:pPr algn="l">
              <a:lnSpc>
                <a:spcPts val="16270"/>
              </a:lnSpc>
            </a:pPr>
            <a:r>
              <a:rPr lang="en-US" sz="14145">
                <a:solidFill>
                  <a:srgbClr val="431096"/>
                </a:solidFill>
                <a:latin typeface="Montserrat Semi-Bold" panose="00000700000000000000"/>
              </a:rPr>
              <a:t>About data</a:t>
            </a:r>
            <a:endParaRPr lang="en-US" sz="14145">
              <a:solidFill>
                <a:srgbClr val="431096"/>
              </a:solidFill>
              <a:latin typeface="Montserrat Semi-Bold" panose="000007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475138" y="-2097722"/>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5882693" y="4648000"/>
            <a:ext cx="3194203" cy="7569921"/>
            <a:chOff x="0" y="0"/>
            <a:chExt cx="841272" cy="1993724"/>
          </a:xfrm>
        </p:grpSpPr>
        <p:sp>
          <p:nvSpPr>
            <p:cNvPr id="6" name="Freeform 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7" name="TextBox 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0" y="1229276"/>
            <a:ext cx="9447653" cy="8927879"/>
          </a:xfrm>
          <a:custGeom>
            <a:avLst/>
            <a:gdLst/>
            <a:ahLst/>
            <a:cxnLst/>
            <a:rect l="l" t="t" r="r" b="b"/>
            <a:pathLst>
              <a:path w="9447653" h="8927879">
                <a:moveTo>
                  <a:pt x="0" y="0"/>
                </a:moveTo>
                <a:lnTo>
                  <a:pt x="9447653" y="0"/>
                </a:lnTo>
                <a:lnTo>
                  <a:pt x="9447653" y="8927879"/>
                </a:lnTo>
                <a:lnTo>
                  <a:pt x="0" y="8927879"/>
                </a:lnTo>
                <a:lnTo>
                  <a:pt x="0" y="0"/>
                </a:lnTo>
                <a:close/>
              </a:path>
            </a:pathLst>
          </a:custGeom>
          <a:blipFill>
            <a:blip r:embed="rId1"/>
            <a:stretch>
              <a:fillRect/>
            </a:stretch>
          </a:blipFill>
        </p:spPr>
      </p:sp>
      <p:sp>
        <p:nvSpPr>
          <p:cNvPr id="9" name="Freeform 9"/>
          <p:cNvSpPr/>
          <p:nvPr/>
        </p:nvSpPr>
        <p:spPr>
          <a:xfrm>
            <a:off x="9537217" y="1229276"/>
            <a:ext cx="7864938" cy="6156716"/>
          </a:xfrm>
          <a:custGeom>
            <a:avLst/>
            <a:gdLst/>
            <a:ahLst/>
            <a:cxnLst/>
            <a:rect l="l" t="t" r="r" b="b"/>
            <a:pathLst>
              <a:path w="7864938" h="6156716">
                <a:moveTo>
                  <a:pt x="0" y="0"/>
                </a:moveTo>
                <a:lnTo>
                  <a:pt x="7864937" y="0"/>
                </a:lnTo>
                <a:lnTo>
                  <a:pt x="7864937" y="6156715"/>
                </a:lnTo>
                <a:lnTo>
                  <a:pt x="0" y="6156715"/>
                </a:lnTo>
                <a:lnTo>
                  <a:pt x="0" y="0"/>
                </a:lnTo>
                <a:close/>
              </a:path>
            </a:pathLst>
          </a:custGeom>
          <a:blipFill>
            <a:blip r:embed="rId2"/>
            <a:stretch>
              <a:fillRect/>
            </a:stretch>
          </a:blipFill>
        </p:spPr>
      </p:sp>
      <p:sp>
        <p:nvSpPr>
          <p:cNvPr id="10" name="TextBox 10"/>
          <p:cNvSpPr txBox="1"/>
          <p:nvPr/>
        </p:nvSpPr>
        <p:spPr>
          <a:xfrm>
            <a:off x="321522" y="284128"/>
            <a:ext cx="7225034" cy="744572"/>
          </a:xfrm>
          <a:prstGeom prst="rect">
            <a:avLst/>
          </a:prstGeom>
        </p:spPr>
        <p:txBody>
          <a:bodyPr lIns="0" tIns="0" rIns="0" bIns="0" rtlCol="0" anchor="t">
            <a:spAutoFit/>
          </a:bodyPr>
          <a:lstStyle/>
          <a:p>
            <a:pPr algn="l">
              <a:lnSpc>
                <a:spcPts val="5900"/>
              </a:lnSpc>
            </a:pPr>
            <a:r>
              <a:rPr lang="en-US" sz="5220">
                <a:solidFill>
                  <a:srgbClr val="431096"/>
                </a:solidFill>
                <a:latin typeface="Montserrat Bold" panose="00000800000000000000"/>
              </a:rPr>
              <a:t>Gradient Boosting</a:t>
            </a:r>
            <a:endParaRPr lang="en-US" sz="5220">
              <a:solidFill>
                <a:srgbClr val="431096"/>
              </a:solidFill>
              <a:latin typeface="Montserrat Bold" panose="00000800000000000000"/>
            </a:endParaRPr>
          </a:p>
        </p:txBody>
      </p:sp>
      <p:sp>
        <p:nvSpPr>
          <p:cNvPr id="11" name="TextBox 11"/>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12" name="TextBox 12"/>
          <p:cNvSpPr txBox="1"/>
          <p:nvPr/>
        </p:nvSpPr>
        <p:spPr>
          <a:xfrm>
            <a:off x="9903815" y="7775687"/>
            <a:ext cx="8574456" cy="1289198"/>
          </a:xfrm>
          <a:prstGeom prst="rect">
            <a:avLst/>
          </a:prstGeom>
        </p:spPr>
        <p:txBody>
          <a:bodyPr lIns="0" tIns="0" rIns="0" bIns="0" rtlCol="0" anchor="t">
            <a:spAutoFit/>
          </a:bodyPr>
          <a:lstStyle/>
          <a:p>
            <a:pPr marL="535940" lvl="1" indent="-267970" algn="l">
              <a:lnSpc>
                <a:spcPts val="3475"/>
              </a:lnSpc>
              <a:buFont typeface="Arial" panose="020B0604020202020204"/>
              <a:buChar char="•"/>
            </a:pPr>
            <a:r>
              <a:rPr lang="en-US" sz="2480">
                <a:solidFill>
                  <a:srgbClr val="004AAD"/>
                </a:solidFill>
                <a:latin typeface="Montserrat Bold" panose="00000800000000000000"/>
              </a:rPr>
              <a:t>Mô hình có vẻ tốt trong việc nhận diện khách hàng không vỡ nợ nhưng không hiệu quả trong việc nhận diện khách hàng vỡ nợ</a:t>
            </a:r>
            <a:endParaRPr lang="en-US" sz="2480">
              <a:solidFill>
                <a:srgbClr val="004AAD"/>
              </a:solidFill>
              <a:latin typeface="Montserrat Bold" panose="0000080000000000000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475138" y="-2097722"/>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5882693" y="4648000"/>
            <a:ext cx="3194203" cy="7569921"/>
            <a:chOff x="0" y="0"/>
            <a:chExt cx="841272" cy="1993724"/>
          </a:xfrm>
        </p:grpSpPr>
        <p:sp>
          <p:nvSpPr>
            <p:cNvPr id="6" name="Freeform 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7" name="TextBox 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0" y="2304738"/>
            <a:ext cx="9537217" cy="7401779"/>
          </a:xfrm>
          <a:custGeom>
            <a:avLst/>
            <a:gdLst/>
            <a:ahLst/>
            <a:cxnLst/>
            <a:rect l="l" t="t" r="r" b="b"/>
            <a:pathLst>
              <a:path w="9537217" h="7401779">
                <a:moveTo>
                  <a:pt x="0" y="0"/>
                </a:moveTo>
                <a:lnTo>
                  <a:pt x="9537217" y="0"/>
                </a:lnTo>
                <a:lnTo>
                  <a:pt x="9537217" y="7401779"/>
                </a:lnTo>
                <a:lnTo>
                  <a:pt x="0" y="7401779"/>
                </a:lnTo>
                <a:lnTo>
                  <a:pt x="0" y="0"/>
                </a:lnTo>
                <a:close/>
              </a:path>
            </a:pathLst>
          </a:custGeom>
          <a:blipFill>
            <a:blip r:embed="rId1"/>
            <a:stretch>
              <a:fillRect/>
            </a:stretch>
          </a:blipFill>
        </p:spPr>
      </p:sp>
      <p:sp>
        <p:nvSpPr>
          <p:cNvPr id="9" name="Freeform 9"/>
          <p:cNvSpPr/>
          <p:nvPr/>
        </p:nvSpPr>
        <p:spPr>
          <a:xfrm>
            <a:off x="10041600" y="1028700"/>
            <a:ext cx="7769955" cy="6193316"/>
          </a:xfrm>
          <a:custGeom>
            <a:avLst/>
            <a:gdLst/>
            <a:ahLst/>
            <a:cxnLst/>
            <a:rect l="l" t="t" r="r" b="b"/>
            <a:pathLst>
              <a:path w="7769955" h="6193316">
                <a:moveTo>
                  <a:pt x="0" y="0"/>
                </a:moveTo>
                <a:lnTo>
                  <a:pt x="7769954" y="0"/>
                </a:lnTo>
                <a:lnTo>
                  <a:pt x="7769954" y="6193316"/>
                </a:lnTo>
                <a:lnTo>
                  <a:pt x="0" y="6193316"/>
                </a:lnTo>
                <a:lnTo>
                  <a:pt x="0" y="0"/>
                </a:lnTo>
                <a:close/>
              </a:path>
            </a:pathLst>
          </a:custGeom>
          <a:blipFill>
            <a:blip r:embed="rId2"/>
            <a:stretch>
              <a:fillRect/>
            </a:stretch>
          </a:blipFill>
        </p:spPr>
      </p:sp>
      <p:sp>
        <p:nvSpPr>
          <p:cNvPr id="10" name="TextBox 10"/>
          <p:cNvSpPr txBox="1"/>
          <p:nvPr/>
        </p:nvSpPr>
        <p:spPr>
          <a:xfrm>
            <a:off x="321522" y="284128"/>
            <a:ext cx="7225034" cy="744572"/>
          </a:xfrm>
          <a:prstGeom prst="rect">
            <a:avLst/>
          </a:prstGeom>
        </p:spPr>
        <p:txBody>
          <a:bodyPr lIns="0" tIns="0" rIns="0" bIns="0" rtlCol="0" anchor="t">
            <a:spAutoFit/>
          </a:bodyPr>
          <a:lstStyle/>
          <a:p>
            <a:pPr algn="l">
              <a:lnSpc>
                <a:spcPts val="5900"/>
              </a:lnSpc>
            </a:pPr>
            <a:r>
              <a:rPr lang="en-US" sz="5220">
                <a:solidFill>
                  <a:srgbClr val="431096"/>
                </a:solidFill>
                <a:latin typeface="Montserrat Bold" panose="00000800000000000000"/>
              </a:rPr>
              <a:t>Naive Bayes</a:t>
            </a:r>
            <a:endParaRPr lang="en-US" sz="5220">
              <a:solidFill>
                <a:srgbClr val="431096"/>
              </a:solidFill>
              <a:latin typeface="Montserrat Bold" panose="00000800000000000000"/>
            </a:endParaRPr>
          </a:p>
        </p:txBody>
      </p:sp>
      <p:sp>
        <p:nvSpPr>
          <p:cNvPr id="11" name="TextBox 11"/>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12" name="TextBox 12"/>
          <p:cNvSpPr txBox="1"/>
          <p:nvPr/>
        </p:nvSpPr>
        <p:spPr>
          <a:xfrm>
            <a:off x="9639349" y="7769163"/>
            <a:ext cx="8574456" cy="1289198"/>
          </a:xfrm>
          <a:prstGeom prst="rect">
            <a:avLst/>
          </a:prstGeom>
        </p:spPr>
        <p:txBody>
          <a:bodyPr lIns="0" tIns="0" rIns="0" bIns="0" rtlCol="0" anchor="t">
            <a:spAutoFit/>
          </a:bodyPr>
          <a:lstStyle/>
          <a:p>
            <a:pPr marL="535940" lvl="1" indent="-267970" algn="l">
              <a:lnSpc>
                <a:spcPts val="3475"/>
              </a:lnSpc>
              <a:buFont typeface="Arial" panose="020B0604020202020204"/>
              <a:buChar char="•"/>
            </a:pPr>
            <a:r>
              <a:rPr lang="en-US" sz="2480">
                <a:solidFill>
                  <a:srgbClr val="004AAD"/>
                </a:solidFill>
                <a:latin typeface="Montserrat Bold" panose="00000800000000000000"/>
              </a:rPr>
              <a:t>Độ chính xác tổng thể thấp cho thấy mô hình này có thể không phù hợp để đưa ra quyết định về việc cấp tín dụng</a:t>
            </a:r>
            <a:endParaRPr lang="en-US" sz="2480">
              <a:solidFill>
                <a:srgbClr val="004AAD"/>
              </a:solidFill>
              <a:latin typeface="Montserrat Bold" panose="00000800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2475138" y="-2097722"/>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5882693" y="4648000"/>
            <a:ext cx="3194203" cy="7569921"/>
            <a:chOff x="0" y="0"/>
            <a:chExt cx="841272" cy="1993724"/>
          </a:xfrm>
        </p:grpSpPr>
        <p:sp>
          <p:nvSpPr>
            <p:cNvPr id="6" name="Freeform 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7" name="TextBox 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321522" y="1534223"/>
            <a:ext cx="13840404" cy="2992520"/>
          </a:xfrm>
          <a:custGeom>
            <a:avLst/>
            <a:gdLst/>
            <a:ahLst/>
            <a:cxnLst/>
            <a:rect l="l" t="t" r="r" b="b"/>
            <a:pathLst>
              <a:path w="13840404" h="2992520">
                <a:moveTo>
                  <a:pt x="0" y="0"/>
                </a:moveTo>
                <a:lnTo>
                  <a:pt x="13840404" y="0"/>
                </a:lnTo>
                <a:lnTo>
                  <a:pt x="13840404" y="2992520"/>
                </a:lnTo>
                <a:lnTo>
                  <a:pt x="0" y="2992520"/>
                </a:lnTo>
                <a:lnTo>
                  <a:pt x="0" y="0"/>
                </a:lnTo>
                <a:close/>
              </a:path>
            </a:pathLst>
          </a:custGeom>
          <a:blipFill>
            <a:blip r:embed="rId1"/>
            <a:stretch>
              <a:fillRect/>
            </a:stretch>
          </a:blipFill>
        </p:spPr>
      </p:sp>
      <p:sp>
        <p:nvSpPr>
          <p:cNvPr id="9" name="Freeform 9"/>
          <p:cNvSpPr/>
          <p:nvPr/>
        </p:nvSpPr>
        <p:spPr>
          <a:xfrm>
            <a:off x="601581" y="6243753"/>
            <a:ext cx="13589462" cy="3397006"/>
          </a:xfrm>
          <a:custGeom>
            <a:avLst/>
            <a:gdLst/>
            <a:ahLst/>
            <a:cxnLst/>
            <a:rect l="l" t="t" r="r" b="b"/>
            <a:pathLst>
              <a:path w="13589462" h="3397006">
                <a:moveTo>
                  <a:pt x="0" y="0"/>
                </a:moveTo>
                <a:lnTo>
                  <a:pt x="13589462" y="0"/>
                </a:lnTo>
                <a:lnTo>
                  <a:pt x="13589462" y="3397006"/>
                </a:lnTo>
                <a:lnTo>
                  <a:pt x="0" y="3397006"/>
                </a:lnTo>
                <a:lnTo>
                  <a:pt x="0" y="0"/>
                </a:lnTo>
                <a:close/>
              </a:path>
            </a:pathLst>
          </a:custGeom>
          <a:blipFill>
            <a:blip r:embed="rId2"/>
            <a:stretch>
              <a:fillRect l="-369" r="-369"/>
            </a:stretch>
          </a:blipFill>
        </p:spPr>
      </p:sp>
      <p:sp>
        <p:nvSpPr>
          <p:cNvPr id="10" name="TextBox 10"/>
          <p:cNvSpPr txBox="1"/>
          <p:nvPr/>
        </p:nvSpPr>
        <p:spPr>
          <a:xfrm>
            <a:off x="321522" y="307331"/>
            <a:ext cx="12395946" cy="741597"/>
          </a:xfrm>
          <a:prstGeom prst="rect">
            <a:avLst/>
          </a:prstGeom>
        </p:spPr>
        <p:txBody>
          <a:bodyPr lIns="0" tIns="0" rIns="0" bIns="0" rtlCol="0" anchor="t">
            <a:spAutoFit/>
          </a:bodyPr>
          <a:lstStyle/>
          <a:p>
            <a:pPr algn="l">
              <a:lnSpc>
                <a:spcPts val="5900"/>
              </a:lnSpc>
            </a:pPr>
            <a:r>
              <a:rPr lang="en-US" sz="5220">
                <a:solidFill>
                  <a:srgbClr val="431096"/>
                </a:solidFill>
                <a:latin typeface="Montserrat Bold" panose="00000800000000000000"/>
              </a:rPr>
              <a:t>Artificial Neural Networks (ANNs)</a:t>
            </a:r>
            <a:endParaRPr lang="en-US" sz="5220">
              <a:solidFill>
                <a:srgbClr val="431096"/>
              </a:solidFill>
              <a:latin typeface="Montserrat Bold" panose="00000800000000000000"/>
            </a:endParaRPr>
          </a:p>
        </p:txBody>
      </p:sp>
      <p:sp>
        <p:nvSpPr>
          <p:cNvPr id="11" name="TextBox 11"/>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12" name="TextBox 12"/>
          <p:cNvSpPr txBox="1"/>
          <p:nvPr/>
        </p:nvSpPr>
        <p:spPr>
          <a:xfrm>
            <a:off x="511330" y="5046846"/>
            <a:ext cx="14531800" cy="531208"/>
          </a:xfrm>
          <a:prstGeom prst="rect">
            <a:avLst/>
          </a:prstGeom>
        </p:spPr>
        <p:txBody>
          <a:bodyPr lIns="0" tIns="0" rIns="0" bIns="0" rtlCol="0" anchor="t">
            <a:spAutoFit/>
          </a:bodyPr>
          <a:lstStyle/>
          <a:p>
            <a:pPr marL="677545" lvl="1" indent="-339090" algn="l">
              <a:lnSpc>
                <a:spcPts val="4395"/>
              </a:lnSpc>
              <a:buFont typeface="Arial" panose="020B0604020202020204"/>
              <a:buChar char="•"/>
            </a:pPr>
            <a:r>
              <a:rPr lang="en-US" sz="3140">
                <a:solidFill>
                  <a:srgbClr val="004AAD"/>
                </a:solidFill>
                <a:latin typeface="Montserrat" panose="00000500000000000000"/>
              </a:rPr>
              <a:t>Áp dụng các bước xử lý dữ liệu và xây dựng mô hình ANNs ban đầu</a:t>
            </a:r>
            <a:endParaRPr lang="en-US" sz="3140">
              <a:solidFill>
                <a:srgbClr val="004AAD"/>
              </a:solidFill>
              <a:latin typeface="Montserrat" panose="00000500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99797" y="1440389"/>
            <a:ext cx="8468320" cy="7817911"/>
          </a:xfrm>
          <a:custGeom>
            <a:avLst/>
            <a:gdLst/>
            <a:ahLst/>
            <a:cxnLst/>
            <a:rect l="l" t="t" r="r" b="b"/>
            <a:pathLst>
              <a:path w="8468320" h="7817911">
                <a:moveTo>
                  <a:pt x="0" y="0"/>
                </a:moveTo>
                <a:lnTo>
                  <a:pt x="8468319" y="0"/>
                </a:lnTo>
                <a:lnTo>
                  <a:pt x="8468319" y="7817911"/>
                </a:lnTo>
                <a:lnTo>
                  <a:pt x="0" y="7817911"/>
                </a:lnTo>
                <a:lnTo>
                  <a:pt x="0" y="0"/>
                </a:lnTo>
                <a:close/>
              </a:path>
            </a:pathLst>
          </a:custGeom>
          <a:blipFill>
            <a:blip r:embed="rId1"/>
            <a:stretch>
              <a:fillRect/>
            </a:stretch>
          </a:blipFill>
        </p:spPr>
      </p:sp>
      <p:sp>
        <p:nvSpPr>
          <p:cNvPr id="3" name="TextBox 3"/>
          <p:cNvSpPr txBox="1"/>
          <p:nvPr/>
        </p:nvSpPr>
        <p:spPr>
          <a:xfrm>
            <a:off x="321522" y="307331"/>
            <a:ext cx="12395946" cy="741597"/>
          </a:xfrm>
          <a:prstGeom prst="rect">
            <a:avLst/>
          </a:prstGeom>
        </p:spPr>
        <p:txBody>
          <a:bodyPr lIns="0" tIns="0" rIns="0" bIns="0" rtlCol="0" anchor="t">
            <a:spAutoFit/>
          </a:bodyPr>
          <a:lstStyle/>
          <a:p>
            <a:pPr algn="l">
              <a:lnSpc>
                <a:spcPts val="5900"/>
              </a:lnSpc>
            </a:pPr>
            <a:r>
              <a:rPr lang="en-US" sz="5220">
                <a:solidFill>
                  <a:srgbClr val="431096"/>
                </a:solidFill>
                <a:latin typeface="Montserrat Bold" panose="00000800000000000000"/>
              </a:rPr>
              <a:t>Artificial Neural Networks (ANNs)</a:t>
            </a:r>
            <a:endParaRPr lang="en-US" sz="5220">
              <a:solidFill>
                <a:srgbClr val="431096"/>
              </a:solidFill>
              <a:latin typeface="Montserrat Bold" panose="00000800000000000000"/>
            </a:endParaRPr>
          </a:p>
        </p:txBody>
      </p:sp>
      <p:sp>
        <p:nvSpPr>
          <p:cNvPr id="4" name="TextBox 4"/>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5" name="TextBox 5"/>
          <p:cNvSpPr txBox="1"/>
          <p:nvPr/>
        </p:nvSpPr>
        <p:spPr>
          <a:xfrm>
            <a:off x="10947916" y="4968594"/>
            <a:ext cx="6486413" cy="1082074"/>
          </a:xfrm>
          <a:prstGeom prst="rect">
            <a:avLst/>
          </a:prstGeom>
        </p:spPr>
        <p:txBody>
          <a:bodyPr lIns="0" tIns="0" rIns="0" bIns="0" rtlCol="0" anchor="t">
            <a:spAutoFit/>
          </a:bodyPr>
          <a:lstStyle/>
          <a:p>
            <a:pPr marL="677545" lvl="1" indent="-339090" algn="l">
              <a:lnSpc>
                <a:spcPts val="4395"/>
              </a:lnSpc>
              <a:buFont typeface="Arial" panose="020B0604020202020204"/>
              <a:buChar char="•"/>
            </a:pPr>
            <a:r>
              <a:rPr lang="en-US" sz="3140">
                <a:solidFill>
                  <a:srgbClr val="000000"/>
                </a:solidFill>
                <a:latin typeface="Montserrat Bold" panose="00000800000000000000"/>
              </a:rPr>
              <a:t>Thông số mô hình ban đầu khi chưa huấn luyện</a:t>
            </a:r>
            <a:endParaRPr lang="en-US" sz="3140">
              <a:solidFill>
                <a:srgbClr val="000000"/>
              </a:solidFill>
              <a:latin typeface="Montserrat Bold" panose="0000080000000000000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14302" y="1330213"/>
            <a:ext cx="9866355" cy="2537740"/>
          </a:xfrm>
          <a:custGeom>
            <a:avLst/>
            <a:gdLst/>
            <a:ahLst/>
            <a:cxnLst/>
            <a:rect l="l" t="t" r="r" b="b"/>
            <a:pathLst>
              <a:path w="9866355" h="2537740">
                <a:moveTo>
                  <a:pt x="0" y="0"/>
                </a:moveTo>
                <a:lnTo>
                  <a:pt x="9866354" y="0"/>
                </a:lnTo>
                <a:lnTo>
                  <a:pt x="9866354" y="2537740"/>
                </a:lnTo>
                <a:lnTo>
                  <a:pt x="0" y="2537740"/>
                </a:lnTo>
                <a:lnTo>
                  <a:pt x="0" y="0"/>
                </a:lnTo>
                <a:close/>
              </a:path>
            </a:pathLst>
          </a:custGeom>
          <a:blipFill>
            <a:blip r:embed="rId1"/>
            <a:stretch>
              <a:fillRect/>
            </a:stretch>
          </a:blipFill>
        </p:spPr>
      </p:sp>
      <p:sp>
        <p:nvSpPr>
          <p:cNvPr id="3" name="Freeform 3"/>
          <p:cNvSpPr/>
          <p:nvPr/>
        </p:nvSpPr>
        <p:spPr>
          <a:xfrm>
            <a:off x="514302" y="4114008"/>
            <a:ext cx="16744998" cy="3656779"/>
          </a:xfrm>
          <a:custGeom>
            <a:avLst/>
            <a:gdLst/>
            <a:ahLst/>
            <a:cxnLst/>
            <a:rect l="l" t="t" r="r" b="b"/>
            <a:pathLst>
              <a:path w="16744998" h="3656779">
                <a:moveTo>
                  <a:pt x="0" y="0"/>
                </a:moveTo>
                <a:lnTo>
                  <a:pt x="16744998" y="0"/>
                </a:lnTo>
                <a:lnTo>
                  <a:pt x="16744998" y="3656779"/>
                </a:lnTo>
                <a:lnTo>
                  <a:pt x="0" y="3656779"/>
                </a:lnTo>
                <a:lnTo>
                  <a:pt x="0" y="0"/>
                </a:lnTo>
                <a:close/>
              </a:path>
            </a:pathLst>
          </a:custGeom>
          <a:blipFill>
            <a:blip r:embed="rId2"/>
            <a:stretch>
              <a:fillRect/>
            </a:stretch>
          </a:blipFill>
        </p:spPr>
      </p:sp>
      <p:sp>
        <p:nvSpPr>
          <p:cNvPr id="4" name="TextBox 4"/>
          <p:cNvSpPr txBox="1"/>
          <p:nvPr/>
        </p:nvSpPr>
        <p:spPr>
          <a:xfrm>
            <a:off x="321522" y="307331"/>
            <a:ext cx="12395946" cy="741597"/>
          </a:xfrm>
          <a:prstGeom prst="rect">
            <a:avLst/>
          </a:prstGeom>
        </p:spPr>
        <p:txBody>
          <a:bodyPr lIns="0" tIns="0" rIns="0" bIns="0" rtlCol="0" anchor="t">
            <a:spAutoFit/>
          </a:bodyPr>
          <a:lstStyle/>
          <a:p>
            <a:pPr algn="l">
              <a:lnSpc>
                <a:spcPts val="5900"/>
              </a:lnSpc>
            </a:pPr>
            <a:r>
              <a:rPr lang="en-US" sz="5220">
                <a:solidFill>
                  <a:srgbClr val="431096"/>
                </a:solidFill>
                <a:latin typeface="Montserrat Bold" panose="00000800000000000000"/>
              </a:rPr>
              <a:t>Artificial Neural Networks (ANNs)</a:t>
            </a:r>
            <a:endParaRPr lang="en-US" sz="5220">
              <a:solidFill>
                <a:srgbClr val="431096"/>
              </a:solidFill>
              <a:latin typeface="Montserrat Bold" panose="00000800000000000000"/>
            </a:endParaRPr>
          </a:p>
        </p:txBody>
      </p:sp>
      <p:sp>
        <p:nvSpPr>
          <p:cNvPr id="5" name="TextBox 5"/>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6" name="TextBox 6"/>
          <p:cNvSpPr txBox="1"/>
          <p:nvPr/>
        </p:nvSpPr>
        <p:spPr>
          <a:xfrm>
            <a:off x="331047" y="7989862"/>
            <a:ext cx="17446074" cy="1634392"/>
          </a:xfrm>
          <a:prstGeom prst="rect">
            <a:avLst/>
          </a:prstGeom>
        </p:spPr>
        <p:txBody>
          <a:bodyPr lIns="0" tIns="0" rIns="0" bIns="0" rtlCol="0" anchor="t">
            <a:spAutoFit/>
          </a:bodyPr>
          <a:lstStyle/>
          <a:p>
            <a:pPr marL="677545" lvl="1" indent="-339090" algn="l">
              <a:lnSpc>
                <a:spcPts val="4395"/>
              </a:lnSpc>
              <a:buFont typeface="Arial" panose="020B0604020202020204"/>
              <a:buChar char="•"/>
            </a:pPr>
            <a:r>
              <a:rPr lang="en-US" sz="3140">
                <a:solidFill>
                  <a:srgbClr val="000000"/>
                </a:solidFill>
                <a:latin typeface="Montserrat Bold" panose="00000800000000000000"/>
              </a:rPr>
              <a:t>Compile mô hình với thuật toán Nadam (hàm mất mát tính theo dạng binary)</a:t>
            </a:r>
            <a:endParaRPr lang="en-US" sz="3140">
              <a:solidFill>
                <a:srgbClr val="000000"/>
              </a:solidFill>
              <a:latin typeface="Montserrat Bold" panose="00000800000000000000"/>
            </a:endParaRPr>
          </a:p>
          <a:p>
            <a:pPr marL="677545" lvl="1" indent="-339090" algn="l">
              <a:lnSpc>
                <a:spcPts val="4395"/>
              </a:lnSpc>
              <a:buFont typeface="Arial" panose="020B0604020202020204"/>
              <a:buChar char="•"/>
            </a:pPr>
            <a:r>
              <a:rPr lang="en-US" sz="3140">
                <a:solidFill>
                  <a:srgbClr val="000000"/>
                </a:solidFill>
                <a:latin typeface="Montserrat Bold" panose="00000800000000000000"/>
              </a:rPr>
              <a:t>Áp dụng kĩ thuật lưu mô hình tốt nhất, early stopping, scheduling learning rate</a:t>
            </a:r>
            <a:endParaRPr lang="en-US" sz="3140">
              <a:solidFill>
                <a:srgbClr val="000000"/>
              </a:solidFill>
              <a:latin typeface="Montserrat Bold" panose="00000800000000000000"/>
            </a:endParaRPr>
          </a:p>
          <a:p>
            <a:pPr marL="677545" lvl="1" indent="-339090" algn="l">
              <a:lnSpc>
                <a:spcPts val="4395"/>
              </a:lnSpc>
              <a:buFont typeface="Arial" panose="020B0604020202020204"/>
              <a:buChar char="•"/>
            </a:pPr>
            <a:r>
              <a:rPr lang="en-US" sz="3140">
                <a:solidFill>
                  <a:srgbClr val="000000"/>
                </a:solidFill>
                <a:latin typeface="Montserrat Bold" panose="00000800000000000000"/>
              </a:rPr>
              <a:t>Huấn luyện với batch_size được chọn lựa theo tốc độ CPU</a:t>
            </a:r>
            <a:endParaRPr lang="en-US" sz="3140">
              <a:solidFill>
                <a:srgbClr val="000000"/>
              </a:solidFill>
              <a:latin typeface="Montserrat Bold" panose="0000080000000000000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21522" y="1370319"/>
            <a:ext cx="17676901" cy="7546363"/>
          </a:xfrm>
          <a:custGeom>
            <a:avLst/>
            <a:gdLst/>
            <a:ahLst/>
            <a:cxnLst/>
            <a:rect l="l" t="t" r="r" b="b"/>
            <a:pathLst>
              <a:path w="17676901" h="7546363">
                <a:moveTo>
                  <a:pt x="0" y="0"/>
                </a:moveTo>
                <a:lnTo>
                  <a:pt x="17676901" y="0"/>
                </a:lnTo>
                <a:lnTo>
                  <a:pt x="17676901" y="7546362"/>
                </a:lnTo>
                <a:lnTo>
                  <a:pt x="0" y="7546362"/>
                </a:lnTo>
                <a:lnTo>
                  <a:pt x="0" y="0"/>
                </a:lnTo>
                <a:close/>
              </a:path>
            </a:pathLst>
          </a:custGeom>
          <a:blipFill>
            <a:blip r:embed="rId1"/>
            <a:stretch>
              <a:fillRect r="-34148"/>
            </a:stretch>
          </a:blipFill>
        </p:spPr>
      </p:sp>
      <p:sp>
        <p:nvSpPr>
          <p:cNvPr id="3" name="TextBox 3"/>
          <p:cNvSpPr txBox="1"/>
          <p:nvPr/>
        </p:nvSpPr>
        <p:spPr>
          <a:xfrm>
            <a:off x="321522" y="307331"/>
            <a:ext cx="12395946" cy="741597"/>
          </a:xfrm>
          <a:prstGeom prst="rect">
            <a:avLst/>
          </a:prstGeom>
        </p:spPr>
        <p:txBody>
          <a:bodyPr lIns="0" tIns="0" rIns="0" bIns="0" rtlCol="0" anchor="t">
            <a:spAutoFit/>
          </a:bodyPr>
          <a:lstStyle/>
          <a:p>
            <a:pPr algn="l">
              <a:lnSpc>
                <a:spcPts val="5900"/>
              </a:lnSpc>
            </a:pPr>
            <a:r>
              <a:rPr lang="en-US" sz="5220">
                <a:solidFill>
                  <a:srgbClr val="431096"/>
                </a:solidFill>
                <a:latin typeface="Montserrat Bold" panose="00000800000000000000"/>
              </a:rPr>
              <a:t>Artificial Neural Networks (ANNs)</a:t>
            </a:r>
            <a:endParaRPr lang="en-US" sz="5220">
              <a:solidFill>
                <a:srgbClr val="431096"/>
              </a:solidFill>
              <a:latin typeface="Montserrat Bold" panose="00000800000000000000"/>
            </a:endParaRPr>
          </a:p>
        </p:txBody>
      </p:sp>
      <p:sp>
        <p:nvSpPr>
          <p:cNvPr id="4" name="TextBox 4"/>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5" name="TextBox 5"/>
          <p:cNvSpPr txBox="1"/>
          <p:nvPr/>
        </p:nvSpPr>
        <p:spPr>
          <a:xfrm>
            <a:off x="2702871" y="9172575"/>
            <a:ext cx="10766815" cy="754011"/>
          </a:xfrm>
          <a:prstGeom prst="rect">
            <a:avLst/>
          </a:prstGeom>
        </p:spPr>
        <p:txBody>
          <a:bodyPr lIns="0" tIns="0" rIns="0" bIns="0" rtlCol="0" anchor="t">
            <a:spAutoFit/>
          </a:bodyPr>
          <a:lstStyle/>
          <a:p>
            <a:pPr marL="958215" lvl="1" indent="-478790" algn="l">
              <a:lnSpc>
                <a:spcPts val="6215"/>
              </a:lnSpc>
              <a:buFont typeface="Arial" panose="020B0604020202020204"/>
              <a:buChar char="•"/>
            </a:pPr>
            <a:r>
              <a:rPr lang="en-US" sz="4440">
                <a:solidFill>
                  <a:srgbClr val="000000"/>
                </a:solidFill>
                <a:latin typeface="Montserrat Bold" panose="00000800000000000000"/>
              </a:rPr>
              <a:t>Quá trình huấn luyện mô hình</a:t>
            </a:r>
            <a:endParaRPr lang="en-US" sz="4440">
              <a:solidFill>
                <a:srgbClr val="000000"/>
              </a:solidFill>
              <a:latin typeface="Montserrat Bold" panose="0000080000000000000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21522" y="1334831"/>
            <a:ext cx="8158940" cy="5772722"/>
          </a:xfrm>
          <a:custGeom>
            <a:avLst/>
            <a:gdLst/>
            <a:ahLst/>
            <a:cxnLst/>
            <a:rect l="l" t="t" r="r" b="b"/>
            <a:pathLst>
              <a:path w="8158940" h="5772722">
                <a:moveTo>
                  <a:pt x="0" y="0"/>
                </a:moveTo>
                <a:lnTo>
                  <a:pt x="8158940" y="0"/>
                </a:lnTo>
                <a:lnTo>
                  <a:pt x="8158940" y="5772721"/>
                </a:lnTo>
                <a:lnTo>
                  <a:pt x="0" y="5772721"/>
                </a:lnTo>
                <a:lnTo>
                  <a:pt x="0" y="0"/>
                </a:lnTo>
                <a:close/>
              </a:path>
            </a:pathLst>
          </a:custGeom>
          <a:blipFill>
            <a:blip r:embed="rId1"/>
            <a:stretch>
              <a:fillRect/>
            </a:stretch>
          </a:blipFill>
        </p:spPr>
      </p:sp>
      <p:sp>
        <p:nvSpPr>
          <p:cNvPr id="3" name="Freeform 3"/>
          <p:cNvSpPr/>
          <p:nvPr/>
        </p:nvSpPr>
        <p:spPr>
          <a:xfrm>
            <a:off x="8816473" y="1879009"/>
            <a:ext cx="9306425" cy="4300977"/>
          </a:xfrm>
          <a:custGeom>
            <a:avLst/>
            <a:gdLst/>
            <a:ahLst/>
            <a:cxnLst/>
            <a:rect l="l" t="t" r="r" b="b"/>
            <a:pathLst>
              <a:path w="9306425" h="4300977">
                <a:moveTo>
                  <a:pt x="0" y="0"/>
                </a:moveTo>
                <a:lnTo>
                  <a:pt x="9306425" y="0"/>
                </a:lnTo>
                <a:lnTo>
                  <a:pt x="9306425" y="4300977"/>
                </a:lnTo>
                <a:lnTo>
                  <a:pt x="0" y="4300977"/>
                </a:lnTo>
                <a:lnTo>
                  <a:pt x="0" y="0"/>
                </a:lnTo>
                <a:close/>
              </a:path>
            </a:pathLst>
          </a:custGeom>
          <a:blipFill>
            <a:blip r:embed="rId2"/>
            <a:stretch>
              <a:fillRect/>
            </a:stretch>
          </a:blipFill>
        </p:spPr>
      </p:sp>
      <p:sp>
        <p:nvSpPr>
          <p:cNvPr id="4" name="TextBox 4"/>
          <p:cNvSpPr txBox="1"/>
          <p:nvPr/>
        </p:nvSpPr>
        <p:spPr>
          <a:xfrm>
            <a:off x="321522" y="307331"/>
            <a:ext cx="12395946" cy="741597"/>
          </a:xfrm>
          <a:prstGeom prst="rect">
            <a:avLst/>
          </a:prstGeom>
        </p:spPr>
        <p:txBody>
          <a:bodyPr lIns="0" tIns="0" rIns="0" bIns="0" rtlCol="0" anchor="t">
            <a:spAutoFit/>
          </a:bodyPr>
          <a:lstStyle/>
          <a:p>
            <a:pPr algn="l">
              <a:lnSpc>
                <a:spcPts val="5900"/>
              </a:lnSpc>
            </a:pPr>
            <a:r>
              <a:rPr lang="en-US" sz="5220">
                <a:solidFill>
                  <a:srgbClr val="431096"/>
                </a:solidFill>
                <a:latin typeface="Montserrat Bold" panose="00000800000000000000"/>
              </a:rPr>
              <a:t>Artificial Neural Networks (ANNs)</a:t>
            </a:r>
            <a:endParaRPr lang="en-US" sz="5220">
              <a:solidFill>
                <a:srgbClr val="431096"/>
              </a:solidFill>
              <a:latin typeface="Montserrat Bold" panose="00000800000000000000"/>
            </a:endParaRPr>
          </a:p>
        </p:txBody>
      </p:sp>
      <p:sp>
        <p:nvSpPr>
          <p:cNvPr id="5" name="TextBox 5"/>
          <p:cNvSpPr txBox="1"/>
          <p:nvPr/>
        </p:nvSpPr>
        <p:spPr>
          <a:xfrm>
            <a:off x="10380656" y="5797680"/>
            <a:ext cx="6178058" cy="207947"/>
          </a:xfrm>
          <a:prstGeom prst="rect">
            <a:avLst/>
          </a:prstGeom>
        </p:spPr>
        <p:txBody>
          <a:bodyPr lIns="0" tIns="0" rIns="0" bIns="0" rtlCol="0" anchor="t">
            <a:spAutoFit/>
          </a:bodyPr>
          <a:lstStyle/>
          <a:p>
            <a:pPr algn="ctr">
              <a:lnSpc>
                <a:spcPts val="1760"/>
              </a:lnSpc>
              <a:spcBef>
                <a:spcPct val="0"/>
              </a:spcBef>
            </a:pPr>
            <a:r>
              <a:rPr lang="en-US" sz="1260">
                <a:solidFill>
                  <a:srgbClr val="431096"/>
                </a:solidFill>
                <a:latin typeface="Montserrat" panose="00000500000000000000"/>
              </a:rPr>
              <a:t>ư</a:t>
            </a:r>
            <a:endParaRPr lang="en-US" sz="1260">
              <a:solidFill>
                <a:srgbClr val="431096"/>
              </a:solidFill>
              <a:latin typeface="Montserrat" panose="00000500000000000000"/>
            </a:endParaRPr>
          </a:p>
        </p:txBody>
      </p:sp>
      <p:sp>
        <p:nvSpPr>
          <p:cNvPr id="6" name="TextBox 6"/>
          <p:cNvSpPr txBox="1"/>
          <p:nvPr/>
        </p:nvSpPr>
        <p:spPr>
          <a:xfrm>
            <a:off x="321522" y="7585235"/>
            <a:ext cx="17446074" cy="2186709"/>
          </a:xfrm>
          <a:prstGeom prst="rect">
            <a:avLst/>
          </a:prstGeom>
        </p:spPr>
        <p:txBody>
          <a:bodyPr lIns="0" tIns="0" rIns="0" bIns="0" rtlCol="0" anchor="t">
            <a:spAutoFit/>
          </a:bodyPr>
          <a:lstStyle/>
          <a:p>
            <a:pPr marL="677545" lvl="1" indent="-339090" algn="l">
              <a:lnSpc>
                <a:spcPts val="4395"/>
              </a:lnSpc>
              <a:buFont typeface="Arial" panose="020B0604020202020204"/>
              <a:buChar char="•"/>
            </a:pPr>
            <a:r>
              <a:rPr lang="en-US" sz="3140">
                <a:solidFill>
                  <a:srgbClr val="000000"/>
                </a:solidFill>
                <a:latin typeface="Montserrat Bold" panose="00000800000000000000"/>
              </a:rPr>
              <a:t>Training và Validation Accuracy đều cao: Điều này cho thấy mô hình có khả năng học tốt từ dữ liệu huấn luyện và tổng quát tốt trên dữ liệu kiểm tra.</a:t>
            </a:r>
            <a:endParaRPr lang="en-US" sz="3140">
              <a:solidFill>
                <a:srgbClr val="000000"/>
              </a:solidFill>
              <a:latin typeface="Montserrat Bold" panose="00000800000000000000"/>
            </a:endParaRPr>
          </a:p>
          <a:p>
            <a:pPr marL="677545" lvl="1" indent="-339090" algn="l">
              <a:lnSpc>
                <a:spcPts val="4395"/>
              </a:lnSpc>
              <a:buFont typeface="Arial" panose="020B0604020202020204"/>
              <a:buChar char="•"/>
            </a:pPr>
            <a:r>
              <a:rPr lang="en-US" sz="3140">
                <a:solidFill>
                  <a:srgbClr val="000000"/>
                </a:solidFill>
                <a:latin typeface="Montserrat Bold" panose="00000800000000000000"/>
              </a:rPr>
              <a:t>Kết luận: Mô hình ANN đã được cải thiện đáng kể, đặc biệt là về độ chính xác tổng thể và khả năng nhận diện người vỡ nợ (phù hợp với bài toán).</a:t>
            </a:r>
            <a:endParaRPr lang="en-US" sz="3140">
              <a:solidFill>
                <a:srgbClr val="000000"/>
              </a:solidFill>
              <a:latin typeface="Montserrat Bold" panose="0000080000000000000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584471" y="-6963970"/>
            <a:ext cx="3194203" cy="15364540"/>
            <a:chOff x="0" y="0"/>
            <a:chExt cx="841272" cy="4046628"/>
          </a:xfrm>
        </p:grpSpPr>
        <p:sp>
          <p:nvSpPr>
            <p:cNvPr id="3" name="Freeform 3"/>
            <p:cNvSpPr/>
            <p:nvPr/>
          </p:nvSpPr>
          <p:spPr>
            <a:xfrm>
              <a:off x="0" y="0"/>
              <a:ext cx="841272" cy="4046628"/>
            </a:xfrm>
            <a:custGeom>
              <a:avLst/>
              <a:gdLst/>
              <a:ahLst/>
              <a:cxnLst/>
              <a:rect l="l" t="t" r="r" b="b"/>
              <a:pathLst>
                <a:path w="841272" h="4046628">
                  <a:moveTo>
                    <a:pt x="0" y="0"/>
                  </a:moveTo>
                  <a:lnTo>
                    <a:pt x="841272" y="0"/>
                  </a:lnTo>
                  <a:lnTo>
                    <a:pt x="841272" y="4046628"/>
                  </a:lnTo>
                  <a:lnTo>
                    <a:pt x="0" y="4046628"/>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841272" cy="4084728"/>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75732" y="2965696"/>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672044" y="2162555"/>
            <a:ext cx="7229665" cy="6696329"/>
          </a:xfrm>
          <a:custGeom>
            <a:avLst/>
            <a:gdLst/>
            <a:ahLst/>
            <a:cxnLst/>
            <a:rect l="l" t="t" r="r" b="b"/>
            <a:pathLst>
              <a:path w="7229665" h="6696329">
                <a:moveTo>
                  <a:pt x="0" y="0"/>
                </a:moveTo>
                <a:lnTo>
                  <a:pt x="7229666" y="0"/>
                </a:lnTo>
                <a:lnTo>
                  <a:pt x="7229666" y="6696329"/>
                </a:lnTo>
                <a:lnTo>
                  <a:pt x="0" y="6696329"/>
                </a:lnTo>
                <a:lnTo>
                  <a:pt x="0" y="0"/>
                </a:lnTo>
                <a:close/>
              </a:path>
            </a:pathLst>
          </a:custGeom>
          <a:blipFill>
            <a:blip r:embed="rId1"/>
            <a:stretch>
              <a:fillRect/>
            </a:stretch>
          </a:blipFill>
        </p:spPr>
      </p:sp>
      <p:sp>
        <p:nvSpPr>
          <p:cNvPr id="9" name="TextBox 9"/>
          <p:cNvSpPr txBox="1"/>
          <p:nvPr/>
        </p:nvSpPr>
        <p:spPr>
          <a:xfrm>
            <a:off x="5219169" y="1038225"/>
            <a:ext cx="12040131" cy="666651"/>
          </a:xfrm>
          <a:prstGeom prst="rect">
            <a:avLst/>
          </a:prstGeom>
        </p:spPr>
        <p:txBody>
          <a:bodyPr lIns="0" tIns="0" rIns="0" bIns="0" rtlCol="0" anchor="t">
            <a:spAutoFit/>
          </a:bodyPr>
          <a:lstStyle/>
          <a:p>
            <a:pPr algn="r">
              <a:lnSpc>
                <a:spcPts val="5400"/>
              </a:lnSpc>
            </a:pPr>
            <a:r>
              <a:rPr lang="en-US" sz="4500">
                <a:solidFill>
                  <a:srgbClr val="431096"/>
                </a:solidFill>
                <a:latin typeface="Montserrat Bold" panose="00000800000000000000"/>
              </a:rPr>
              <a:t>Tổng kết độ chính xác của các mô hình</a:t>
            </a:r>
            <a:endParaRPr lang="en-US" sz="4500">
              <a:solidFill>
                <a:srgbClr val="431096"/>
              </a:solidFill>
              <a:latin typeface="Montserrat Bold" panose="00000800000000000000"/>
            </a:endParaRPr>
          </a:p>
        </p:txBody>
      </p:sp>
      <p:sp>
        <p:nvSpPr>
          <p:cNvPr id="10" name="TextBox 10"/>
          <p:cNvSpPr txBox="1"/>
          <p:nvPr/>
        </p:nvSpPr>
        <p:spPr>
          <a:xfrm>
            <a:off x="8612775" y="2439644"/>
            <a:ext cx="8828853" cy="6052933"/>
          </a:xfrm>
          <a:prstGeom prst="rect">
            <a:avLst/>
          </a:prstGeom>
        </p:spPr>
        <p:txBody>
          <a:bodyPr lIns="0" tIns="0" rIns="0" bIns="0" rtlCol="0" anchor="t">
            <a:spAutoFit/>
          </a:bodyPr>
          <a:lstStyle/>
          <a:p>
            <a:pPr marL="677545" lvl="1" indent="-339090" algn="just">
              <a:lnSpc>
                <a:spcPts val="4395"/>
              </a:lnSpc>
              <a:buFont typeface="Arial" panose="020B0604020202020204"/>
              <a:buChar char="•"/>
            </a:pPr>
            <a:r>
              <a:rPr lang="en-US" sz="3140">
                <a:solidFill>
                  <a:srgbClr val="000000"/>
                </a:solidFill>
                <a:latin typeface="Montserrat Bold" panose="00000800000000000000"/>
              </a:rPr>
              <a:t>Random Forest và ANN </a:t>
            </a:r>
            <a:r>
              <a:rPr lang="en-US" sz="3140">
                <a:solidFill>
                  <a:srgbClr val="000000"/>
                </a:solidFill>
                <a:latin typeface="Montserrat" panose="00000500000000000000"/>
              </a:rPr>
              <a:t>là hai mô hình có hiệu suất tốt nhất, phù hợp cho bài toán dự đoán tỷ lệ vỡ nợ của người dân.</a:t>
            </a:r>
            <a:endParaRPr lang="en-US" sz="3140">
              <a:solidFill>
                <a:srgbClr val="000000"/>
              </a:solidFill>
              <a:latin typeface="Montserrat" panose="00000500000000000000"/>
            </a:endParaRPr>
          </a:p>
          <a:p>
            <a:pPr marL="677545" lvl="1" indent="-339090" algn="just">
              <a:lnSpc>
                <a:spcPts val="4395"/>
              </a:lnSpc>
              <a:buFont typeface="Arial" panose="020B0604020202020204"/>
              <a:buChar char="•"/>
            </a:pPr>
            <a:r>
              <a:rPr lang="en-US" sz="3140">
                <a:solidFill>
                  <a:srgbClr val="000000"/>
                </a:solidFill>
                <a:latin typeface="Montserrat Bold" panose="00000800000000000000"/>
              </a:rPr>
              <a:t>KNN </a:t>
            </a:r>
            <a:r>
              <a:rPr lang="en-US" sz="3140">
                <a:solidFill>
                  <a:srgbClr val="000000"/>
                </a:solidFill>
                <a:latin typeface="Montserrat" panose="00000500000000000000"/>
              </a:rPr>
              <a:t>cũng là một mô hình tiềm năng với độ chính xác cao.</a:t>
            </a:r>
            <a:endParaRPr lang="en-US" sz="3140">
              <a:solidFill>
                <a:srgbClr val="000000"/>
              </a:solidFill>
              <a:latin typeface="Montserrat" panose="00000500000000000000"/>
            </a:endParaRPr>
          </a:p>
          <a:p>
            <a:pPr marL="677545" lvl="1" indent="-339090" algn="just">
              <a:lnSpc>
                <a:spcPts val="4395"/>
              </a:lnSpc>
              <a:buFont typeface="Arial" panose="020B0604020202020204"/>
              <a:buChar char="•"/>
            </a:pPr>
            <a:r>
              <a:rPr lang="en-US" sz="3140">
                <a:solidFill>
                  <a:srgbClr val="000000"/>
                </a:solidFill>
                <a:latin typeface="Montserrat Bold" panose="00000800000000000000"/>
              </a:rPr>
              <a:t>Các mô hình như Logistic Regression, AdaBoost, và Naive Bayes </a:t>
            </a:r>
            <a:r>
              <a:rPr lang="en-US" sz="3140">
                <a:solidFill>
                  <a:srgbClr val="000000"/>
                </a:solidFill>
                <a:latin typeface="Montserrat" panose="00000500000000000000"/>
              </a:rPr>
              <a:t>có độ chính xác thấp hơn và có thể không phù hợp cho bài toán này.</a:t>
            </a:r>
            <a:endParaRPr lang="en-US" sz="3140">
              <a:solidFill>
                <a:srgbClr val="000000"/>
              </a:solidFill>
              <a:latin typeface="Montserrat" panose="00000500000000000000"/>
            </a:endParaRPr>
          </a:p>
          <a:p>
            <a:pPr marL="677545" lvl="1" indent="-339090" algn="just">
              <a:lnSpc>
                <a:spcPts val="4395"/>
              </a:lnSpc>
              <a:buFont typeface="Arial" panose="020B0604020202020204"/>
              <a:buChar char="•"/>
            </a:pPr>
            <a:r>
              <a:rPr lang="en-US" sz="3140">
                <a:solidFill>
                  <a:srgbClr val="000000"/>
                </a:solidFill>
                <a:latin typeface="Montserrat Bold" panose="00000800000000000000"/>
              </a:rPr>
              <a:t>Gradient Boosting </a:t>
            </a:r>
            <a:r>
              <a:rPr lang="en-US" sz="3140">
                <a:solidFill>
                  <a:srgbClr val="000000"/>
                </a:solidFill>
                <a:latin typeface="Montserrat" panose="00000500000000000000"/>
              </a:rPr>
              <a:t>cần thêm tinh chỉnh để đạt được hiệu suất tốt hơn.</a:t>
            </a:r>
            <a:endParaRPr lang="en-US" sz="3140">
              <a:solidFill>
                <a:srgbClr val="000000"/>
              </a:solidFill>
              <a:latin typeface="Montserrat" panose="0000050000000000000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3631757" y="-1773274"/>
            <a:ext cx="1498947" cy="16029749"/>
            <a:chOff x="0" y="0"/>
            <a:chExt cx="394784" cy="4221827"/>
          </a:xfrm>
        </p:grpSpPr>
        <p:sp>
          <p:nvSpPr>
            <p:cNvPr id="3" name="Freeform 3"/>
            <p:cNvSpPr/>
            <p:nvPr/>
          </p:nvSpPr>
          <p:spPr>
            <a:xfrm>
              <a:off x="0" y="0"/>
              <a:ext cx="394784" cy="4221827"/>
            </a:xfrm>
            <a:custGeom>
              <a:avLst/>
              <a:gdLst/>
              <a:ahLst/>
              <a:cxnLst/>
              <a:rect l="l" t="t" r="r" b="b"/>
              <a:pathLst>
                <a:path w="394784" h="4221827">
                  <a:moveTo>
                    <a:pt x="0" y="0"/>
                  </a:moveTo>
                  <a:lnTo>
                    <a:pt x="394784" y="0"/>
                  </a:lnTo>
                  <a:lnTo>
                    <a:pt x="394784"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57150"/>
              <a:ext cx="394784" cy="427897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3518187" y="5050005"/>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7" name="TextBox 7"/>
            <p:cNvSpPr txBox="1"/>
            <p:nvPr/>
          </p:nvSpPr>
          <p:spPr>
            <a:xfrm>
              <a:off x="0" y="-57150"/>
              <a:ext cx="72352" cy="296842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1818284">
            <a:off x="19806969" y="-5530234"/>
            <a:ext cx="274711" cy="11053763"/>
            <a:chOff x="0" y="0"/>
            <a:chExt cx="72352" cy="2911279"/>
          </a:xfrm>
        </p:grpSpPr>
        <p:sp>
          <p:nvSpPr>
            <p:cNvPr id="9" name="Freeform 9"/>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0" name="TextBox 10"/>
            <p:cNvSpPr txBox="1"/>
            <p:nvPr/>
          </p:nvSpPr>
          <p:spPr>
            <a:xfrm>
              <a:off x="0" y="-57150"/>
              <a:ext cx="72352" cy="2968429"/>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1818284">
            <a:off x="16215886" y="4572544"/>
            <a:ext cx="3194203" cy="7569921"/>
            <a:chOff x="0" y="0"/>
            <a:chExt cx="841272" cy="1993724"/>
          </a:xfrm>
        </p:grpSpPr>
        <p:sp>
          <p:nvSpPr>
            <p:cNvPr id="12" name="Freeform 12"/>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13" name="TextBox 13"/>
            <p:cNvSpPr txBox="1"/>
            <p:nvPr/>
          </p:nvSpPr>
          <p:spPr>
            <a:xfrm>
              <a:off x="0" y="-57150"/>
              <a:ext cx="841272" cy="2050874"/>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a:off x="-2459526" y="3369129"/>
            <a:ext cx="12235856" cy="780498"/>
            <a:chOff x="0" y="0"/>
            <a:chExt cx="5484916" cy="349871"/>
          </a:xfrm>
        </p:grpSpPr>
        <p:sp>
          <p:nvSpPr>
            <p:cNvPr id="15" name="Freeform 15"/>
            <p:cNvSpPr/>
            <p:nvPr/>
          </p:nvSpPr>
          <p:spPr>
            <a:xfrm>
              <a:off x="0" y="0"/>
              <a:ext cx="5484916" cy="349871"/>
            </a:xfrm>
            <a:custGeom>
              <a:avLst/>
              <a:gdLst/>
              <a:ahLst/>
              <a:cxnLst/>
              <a:rect l="l" t="t" r="r" b="b"/>
              <a:pathLst>
                <a:path w="5484916" h="349871">
                  <a:moveTo>
                    <a:pt x="203200" y="0"/>
                  </a:moveTo>
                  <a:lnTo>
                    <a:pt x="5484916" y="0"/>
                  </a:lnTo>
                  <a:lnTo>
                    <a:pt x="5281716" y="349871"/>
                  </a:lnTo>
                  <a:lnTo>
                    <a:pt x="0" y="349871"/>
                  </a:lnTo>
                  <a:lnTo>
                    <a:pt x="203200"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16" name="TextBox 16"/>
            <p:cNvSpPr txBox="1"/>
            <p:nvPr/>
          </p:nvSpPr>
          <p:spPr>
            <a:xfrm>
              <a:off x="101600" y="-57150"/>
              <a:ext cx="5281716" cy="407021"/>
            </a:xfrm>
            <a:prstGeom prst="rect">
              <a:avLst/>
            </a:prstGeom>
          </p:spPr>
          <p:txBody>
            <a:bodyPr lIns="50800" tIns="50800" rIns="50800" bIns="50800" rtlCol="0" anchor="ctr"/>
            <a:lstStyle/>
            <a:p>
              <a:pPr algn="ctr">
                <a:lnSpc>
                  <a:spcPts val="2660"/>
                </a:lnSpc>
              </a:pPr>
            </a:p>
          </p:txBody>
        </p:sp>
      </p:grpSp>
      <p:sp>
        <p:nvSpPr>
          <p:cNvPr id="17" name="TextBox 17"/>
          <p:cNvSpPr txBox="1"/>
          <p:nvPr/>
        </p:nvSpPr>
        <p:spPr>
          <a:xfrm>
            <a:off x="1733583" y="5980907"/>
            <a:ext cx="10411376" cy="841147"/>
          </a:xfrm>
          <a:prstGeom prst="rect">
            <a:avLst/>
          </a:prstGeom>
        </p:spPr>
        <p:txBody>
          <a:bodyPr lIns="0" tIns="0" rIns="0" bIns="0" rtlCol="0" anchor="t">
            <a:spAutoFit/>
          </a:bodyPr>
          <a:lstStyle/>
          <a:p>
            <a:pPr algn="l">
              <a:lnSpc>
                <a:spcPts val="6155"/>
              </a:lnSpc>
            </a:pPr>
            <a:r>
              <a:rPr lang="en-US" sz="5350" spc="1568">
                <a:solidFill>
                  <a:srgbClr val="121212"/>
                </a:solidFill>
                <a:latin typeface="Poppins 2 Semi-Bold" panose="00000700000000000000"/>
              </a:rPr>
              <a:t>For Your Attention</a:t>
            </a:r>
            <a:endParaRPr lang="en-US" sz="5350" spc="1568">
              <a:solidFill>
                <a:srgbClr val="121212"/>
              </a:solidFill>
              <a:latin typeface="Poppins 2 Semi-Bold" panose="00000700000000000000"/>
            </a:endParaRPr>
          </a:p>
        </p:txBody>
      </p:sp>
      <p:sp>
        <p:nvSpPr>
          <p:cNvPr id="18" name="TextBox 18"/>
          <p:cNvSpPr txBox="1"/>
          <p:nvPr/>
        </p:nvSpPr>
        <p:spPr>
          <a:xfrm>
            <a:off x="1735749" y="3987840"/>
            <a:ext cx="10409210" cy="2226353"/>
          </a:xfrm>
          <a:prstGeom prst="rect">
            <a:avLst/>
          </a:prstGeom>
        </p:spPr>
        <p:txBody>
          <a:bodyPr lIns="0" tIns="0" rIns="0" bIns="0" rtlCol="0" anchor="t">
            <a:spAutoFit/>
          </a:bodyPr>
          <a:lstStyle/>
          <a:p>
            <a:pPr algn="l">
              <a:lnSpc>
                <a:spcPts val="16330"/>
              </a:lnSpc>
            </a:pPr>
            <a:r>
              <a:rPr lang="en-US" sz="14200">
                <a:solidFill>
                  <a:srgbClr val="431096"/>
                </a:solidFill>
                <a:latin typeface="Poppins 2 Semi-Bold" panose="00000700000000000000"/>
              </a:rPr>
              <a:t>Thank You</a:t>
            </a:r>
            <a:endParaRPr lang="en-US" sz="14200">
              <a:solidFill>
                <a:srgbClr val="431096"/>
              </a:solidFill>
              <a:latin typeface="Poppins 2 Semi-Bold" panose="000007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5897880" y="9320212"/>
            <a:ext cx="6492240" cy="0"/>
          </a:xfrm>
          <a:prstGeom prst="line">
            <a:avLst/>
          </a:prstGeom>
          <a:ln w="123825" cap="rnd">
            <a:solidFill>
              <a:srgbClr val="431096"/>
            </a:solidFill>
            <a:prstDash val="solid"/>
            <a:headEnd type="none" w="sm" len="sm"/>
            <a:tailEnd type="none" w="sm" len="sm"/>
          </a:ln>
        </p:spPr>
      </p:sp>
      <p:sp>
        <p:nvSpPr>
          <p:cNvPr id="3" name="TextBox 3"/>
          <p:cNvSpPr txBox="1"/>
          <p:nvPr/>
        </p:nvSpPr>
        <p:spPr>
          <a:xfrm>
            <a:off x="4470703" y="519589"/>
            <a:ext cx="9346594" cy="640047"/>
          </a:xfrm>
          <a:prstGeom prst="rect">
            <a:avLst/>
          </a:prstGeom>
        </p:spPr>
        <p:txBody>
          <a:bodyPr lIns="0" tIns="0" rIns="0" bIns="0" rtlCol="0" anchor="t">
            <a:spAutoFit/>
          </a:bodyPr>
          <a:lstStyle/>
          <a:p>
            <a:pPr algn="ctr">
              <a:lnSpc>
                <a:spcPts val="5085"/>
              </a:lnSpc>
            </a:pPr>
            <a:r>
              <a:rPr lang="en-US" sz="4500" spc="-134">
                <a:solidFill>
                  <a:srgbClr val="431096"/>
                </a:solidFill>
                <a:latin typeface="Montserrat Bold" panose="00000800000000000000"/>
              </a:rPr>
              <a:t>CÁC CỘT THUỘC TÍNH </a:t>
            </a:r>
            <a:endParaRPr lang="en-US" sz="4500" spc="-134">
              <a:solidFill>
                <a:srgbClr val="431096"/>
              </a:solidFill>
              <a:latin typeface="Montserrat Bold" panose="00000800000000000000"/>
            </a:endParaRPr>
          </a:p>
        </p:txBody>
      </p:sp>
      <p:grpSp>
        <p:nvGrpSpPr>
          <p:cNvPr id="4" name="Group 4"/>
          <p:cNvGrpSpPr/>
          <p:nvPr/>
        </p:nvGrpSpPr>
        <p:grpSpPr>
          <a:xfrm rot="1818284">
            <a:off x="-1136494" y="-7329698"/>
            <a:ext cx="3194203" cy="10428997"/>
            <a:chOff x="0" y="0"/>
            <a:chExt cx="841272" cy="2746732"/>
          </a:xfrm>
        </p:grpSpPr>
        <p:sp>
          <p:nvSpPr>
            <p:cNvPr id="5" name="Freeform 5"/>
            <p:cNvSpPr/>
            <p:nvPr/>
          </p:nvSpPr>
          <p:spPr>
            <a:xfrm>
              <a:off x="0" y="0"/>
              <a:ext cx="841272" cy="2746732"/>
            </a:xfrm>
            <a:custGeom>
              <a:avLst/>
              <a:gdLst/>
              <a:ahLst/>
              <a:cxnLst/>
              <a:rect l="l" t="t" r="r" b="b"/>
              <a:pathLst>
                <a:path w="841272" h="2746732">
                  <a:moveTo>
                    <a:pt x="0" y="0"/>
                  </a:moveTo>
                  <a:lnTo>
                    <a:pt x="841272" y="0"/>
                  </a:lnTo>
                  <a:lnTo>
                    <a:pt x="841272" y="2746732"/>
                  </a:lnTo>
                  <a:lnTo>
                    <a:pt x="0" y="2746732"/>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6" name="TextBox 6"/>
            <p:cNvSpPr txBox="1"/>
            <p:nvPr/>
          </p:nvSpPr>
          <p:spPr>
            <a:xfrm>
              <a:off x="0" y="-38100"/>
              <a:ext cx="841272" cy="2784832"/>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1818284">
            <a:off x="-1856402" y="-80845"/>
            <a:ext cx="274711" cy="11053763"/>
            <a:chOff x="0" y="0"/>
            <a:chExt cx="72352" cy="2911279"/>
          </a:xfrm>
        </p:grpSpPr>
        <p:sp>
          <p:nvSpPr>
            <p:cNvPr id="8" name="Freeform 8"/>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9" name="TextBox 9"/>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1818284">
            <a:off x="18398592" y="2905987"/>
            <a:ext cx="3194203" cy="9961116"/>
            <a:chOff x="0" y="0"/>
            <a:chExt cx="841272" cy="2623504"/>
          </a:xfrm>
        </p:grpSpPr>
        <p:sp>
          <p:nvSpPr>
            <p:cNvPr id="11" name="Freeform 11"/>
            <p:cNvSpPr/>
            <p:nvPr/>
          </p:nvSpPr>
          <p:spPr>
            <a:xfrm>
              <a:off x="0" y="0"/>
              <a:ext cx="841272" cy="2623504"/>
            </a:xfrm>
            <a:custGeom>
              <a:avLst/>
              <a:gdLst/>
              <a:ahLst/>
              <a:cxnLst/>
              <a:rect l="l" t="t" r="r" b="b"/>
              <a:pathLst>
                <a:path w="841272" h="2623504">
                  <a:moveTo>
                    <a:pt x="0" y="0"/>
                  </a:moveTo>
                  <a:lnTo>
                    <a:pt x="841272" y="0"/>
                  </a:lnTo>
                  <a:lnTo>
                    <a:pt x="841272" y="2623504"/>
                  </a:lnTo>
                  <a:lnTo>
                    <a:pt x="0" y="2623504"/>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2" name="TextBox 12"/>
            <p:cNvSpPr txBox="1"/>
            <p:nvPr/>
          </p:nvSpPr>
          <p:spPr>
            <a:xfrm>
              <a:off x="0" y="-38100"/>
              <a:ext cx="841272" cy="2661604"/>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rot="1818284">
            <a:off x="14543092" y="7834319"/>
            <a:ext cx="232054" cy="10835978"/>
            <a:chOff x="0" y="0"/>
            <a:chExt cx="61117" cy="2853920"/>
          </a:xfrm>
        </p:grpSpPr>
        <p:sp>
          <p:nvSpPr>
            <p:cNvPr id="14" name="Freeform 14"/>
            <p:cNvSpPr/>
            <p:nvPr/>
          </p:nvSpPr>
          <p:spPr>
            <a:xfrm>
              <a:off x="0" y="0"/>
              <a:ext cx="61117" cy="2853920"/>
            </a:xfrm>
            <a:custGeom>
              <a:avLst/>
              <a:gdLst/>
              <a:ahLst/>
              <a:cxnLst/>
              <a:rect l="l" t="t" r="r" b="b"/>
              <a:pathLst>
                <a:path w="61117" h="2853920">
                  <a:moveTo>
                    <a:pt x="0" y="0"/>
                  </a:moveTo>
                  <a:lnTo>
                    <a:pt x="61117" y="0"/>
                  </a:lnTo>
                  <a:lnTo>
                    <a:pt x="61117" y="2853920"/>
                  </a:lnTo>
                  <a:lnTo>
                    <a:pt x="0" y="2853920"/>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5" name="TextBox 15"/>
            <p:cNvSpPr txBox="1"/>
            <p:nvPr/>
          </p:nvSpPr>
          <p:spPr>
            <a:xfrm>
              <a:off x="0" y="-38100"/>
              <a:ext cx="61117" cy="2892020"/>
            </a:xfrm>
            <a:prstGeom prst="rect">
              <a:avLst/>
            </a:prstGeom>
          </p:spPr>
          <p:txBody>
            <a:bodyPr lIns="50800" tIns="50800" rIns="50800" bIns="50800" rtlCol="0" anchor="ctr"/>
            <a:lstStyle/>
            <a:p>
              <a:pPr algn="ctr">
                <a:lnSpc>
                  <a:spcPts val="2660"/>
                </a:lnSpc>
              </a:pPr>
            </a:p>
          </p:txBody>
        </p:sp>
      </p:grpSp>
      <p:sp>
        <p:nvSpPr>
          <p:cNvPr id="16" name="TextBox 16"/>
          <p:cNvSpPr txBox="1"/>
          <p:nvPr/>
        </p:nvSpPr>
        <p:spPr>
          <a:xfrm>
            <a:off x="540397" y="1463016"/>
            <a:ext cx="17207206" cy="7634755"/>
          </a:xfrm>
          <a:prstGeom prst="rect">
            <a:avLst/>
          </a:prstGeom>
        </p:spPr>
        <p:txBody>
          <a:bodyPr lIns="0" tIns="0" rIns="0" bIns="0" rtlCol="0" anchor="t">
            <a:spAutoFit/>
          </a:bodyPr>
          <a:lstStyle/>
          <a:p>
            <a:pPr marL="612775" lvl="1" indent="-306070" algn="just">
              <a:lnSpc>
                <a:spcPts val="4710"/>
              </a:lnSpc>
              <a:buFont typeface="Arial" panose="020B0604020202020204"/>
              <a:buChar char="•"/>
            </a:pPr>
            <a:r>
              <a:rPr lang="en-US" sz="2835">
                <a:solidFill>
                  <a:srgbClr val="000000"/>
                </a:solidFill>
                <a:latin typeface="Montserrat Bold" panose="00000800000000000000"/>
              </a:rPr>
              <a:t>ID</a:t>
            </a:r>
            <a:r>
              <a:rPr lang="en-US" sz="2835">
                <a:solidFill>
                  <a:srgbClr val="000000"/>
                </a:solidFill>
                <a:latin typeface="Montserrat" panose="00000500000000000000"/>
              </a:rPr>
              <a:t>: Mã số duy nhất của người dùng.</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Income</a:t>
            </a:r>
            <a:r>
              <a:rPr lang="en-US" sz="2835">
                <a:solidFill>
                  <a:srgbClr val="000000"/>
                </a:solidFill>
                <a:latin typeface="Montserrat" panose="00000500000000000000"/>
              </a:rPr>
              <a:t>: Thu nhập của người dùng.</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Age</a:t>
            </a:r>
            <a:r>
              <a:rPr lang="en-US" sz="2835">
                <a:solidFill>
                  <a:srgbClr val="000000"/>
                </a:solidFill>
                <a:latin typeface="Montserrat" panose="00000500000000000000"/>
              </a:rPr>
              <a:t>: Tuổi của người dùng.</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Experience</a:t>
            </a:r>
            <a:r>
              <a:rPr lang="en-US" sz="2835">
                <a:solidFill>
                  <a:srgbClr val="000000"/>
                </a:solidFill>
                <a:latin typeface="Montserrat" panose="00000500000000000000"/>
              </a:rPr>
              <a:t>: Kinh nghiệm chuyên môn của người dùng tính bằng năm.</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Profession</a:t>
            </a:r>
            <a:r>
              <a:rPr lang="en-US" sz="2835">
                <a:solidFill>
                  <a:srgbClr val="000000"/>
                </a:solidFill>
                <a:latin typeface="Montserrat" panose="00000500000000000000"/>
              </a:rPr>
              <a:t>: Nghề nghiệp của người dùng.</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Married/Single</a:t>
            </a:r>
            <a:r>
              <a:rPr lang="en-US" sz="2835">
                <a:solidFill>
                  <a:srgbClr val="000000"/>
                </a:solidFill>
                <a:latin typeface="Montserrat" panose="00000500000000000000"/>
              </a:rPr>
              <a:t>: Tình trạng hôn nhân của người dùng, có kết hôn hay chưa.</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House_Ownership</a:t>
            </a:r>
            <a:r>
              <a:rPr lang="en-US" sz="2835">
                <a:solidFill>
                  <a:srgbClr val="000000"/>
                </a:solidFill>
                <a:latin typeface="Montserrat" panose="00000500000000000000"/>
              </a:rPr>
              <a:t>: Tình trạng sở hữu nhà, có sở hữu nhà, thuê nhà hay không sở hữu nhà.</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Car_Ownership</a:t>
            </a:r>
            <a:r>
              <a:rPr lang="en-US" sz="2835">
                <a:solidFill>
                  <a:srgbClr val="000000"/>
                </a:solidFill>
                <a:latin typeface="Montserrat" panose="00000500000000000000"/>
              </a:rPr>
              <a:t>: Người dùng có sở hữu xe hơi hay không.</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STATE</a:t>
            </a:r>
            <a:r>
              <a:rPr lang="en-US" sz="2835">
                <a:solidFill>
                  <a:srgbClr val="000000"/>
                </a:solidFill>
                <a:latin typeface="Montserrat" panose="00000500000000000000"/>
              </a:rPr>
              <a:t>: Bang hoặc vùng lãnh thổ cư trú của người dùng.</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CITY</a:t>
            </a:r>
            <a:r>
              <a:rPr lang="en-US" sz="2835">
                <a:solidFill>
                  <a:srgbClr val="000000"/>
                </a:solidFill>
                <a:latin typeface="Montserrat" panose="00000500000000000000"/>
              </a:rPr>
              <a:t>: Thành phố hoặc khu vực cư trú của người dùng.</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CURRENT_JOB_YRS</a:t>
            </a:r>
            <a:r>
              <a:rPr lang="en-US" sz="2835">
                <a:solidFill>
                  <a:srgbClr val="000000"/>
                </a:solidFill>
                <a:latin typeface="Montserrat" panose="00000500000000000000"/>
              </a:rPr>
              <a:t>: Số năm kinh nghiệm làm việc hiện tại của người dùng.</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CURRENT_HOUSE_YRS</a:t>
            </a:r>
            <a:r>
              <a:rPr lang="en-US" sz="2835">
                <a:solidFill>
                  <a:srgbClr val="000000"/>
                </a:solidFill>
                <a:latin typeface="Montserrat" panose="00000500000000000000"/>
              </a:rPr>
              <a:t>: Số năm cư trú tại địa chỉ hiện tại của người dùng.</a:t>
            </a:r>
            <a:endParaRPr lang="en-US" sz="2835">
              <a:solidFill>
                <a:srgbClr val="000000"/>
              </a:solidFill>
              <a:latin typeface="Montserrat" panose="00000500000000000000"/>
            </a:endParaRPr>
          </a:p>
          <a:p>
            <a:pPr marL="612775" lvl="1" indent="-306070" algn="just">
              <a:lnSpc>
                <a:spcPts val="4710"/>
              </a:lnSpc>
              <a:buFont typeface="Arial" panose="020B0604020202020204"/>
              <a:buChar char="•"/>
            </a:pPr>
            <a:r>
              <a:rPr lang="en-US" sz="2835">
                <a:solidFill>
                  <a:srgbClr val="000000"/>
                </a:solidFill>
                <a:latin typeface="Montserrat Bold" panose="00000800000000000000"/>
              </a:rPr>
              <a:t>Risk_Flag</a:t>
            </a:r>
            <a:r>
              <a:rPr lang="en-US" sz="2835">
                <a:solidFill>
                  <a:srgbClr val="000000"/>
                </a:solidFill>
                <a:latin typeface="Montserrat" panose="00000500000000000000"/>
              </a:rPr>
              <a:t>: Biến mục tiêu, chỉ liệu người dùng đã gặp rủi ro về việc vỡ nợ hay không.</a:t>
            </a:r>
            <a:endParaRPr lang="en-US" sz="2835">
              <a:solidFill>
                <a:srgbClr val="000000"/>
              </a:solidFill>
              <a:latin typeface="Montserrat"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7999">
            <a:off x="15754564" y="-5030624"/>
            <a:ext cx="3009472" cy="14421566"/>
            <a:chOff x="0" y="0"/>
            <a:chExt cx="792618" cy="3798272"/>
          </a:xfrm>
        </p:grpSpPr>
        <p:sp>
          <p:nvSpPr>
            <p:cNvPr id="3" name="Freeform 3"/>
            <p:cNvSpPr/>
            <p:nvPr/>
          </p:nvSpPr>
          <p:spPr>
            <a:xfrm>
              <a:off x="0" y="0"/>
              <a:ext cx="792618" cy="3798272"/>
            </a:xfrm>
            <a:custGeom>
              <a:avLst/>
              <a:gdLst/>
              <a:ahLst/>
              <a:cxnLst/>
              <a:rect l="l" t="t" r="r" b="b"/>
              <a:pathLst>
                <a:path w="792618" h="3798272">
                  <a:moveTo>
                    <a:pt x="0" y="0"/>
                  </a:moveTo>
                  <a:lnTo>
                    <a:pt x="792618" y="0"/>
                  </a:lnTo>
                  <a:lnTo>
                    <a:pt x="792618" y="3798272"/>
                  </a:lnTo>
                  <a:lnTo>
                    <a:pt x="0" y="3798272"/>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792618" cy="3836372"/>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8959574">
            <a:off x="12257425" y="-7684579"/>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3675242" y="1675117"/>
            <a:ext cx="8980469" cy="7805604"/>
          </a:xfrm>
          <a:custGeom>
            <a:avLst/>
            <a:gdLst/>
            <a:ahLst/>
            <a:cxnLst/>
            <a:rect l="l" t="t" r="r" b="b"/>
            <a:pathLst>
              <a:path w="8980469" h="7805604">
                <a:moveTo>
                  <a:pt x="0" y="0"/>
                </a:moveTo>
                <a:lnTo>
                  <a:pt x="8980469" y="0"/>
                </a:lnTo>
                <a:lnTo>
                  <a:pt x="8980469" y="7805605"/>
                </a:lnTo>
                <a:lnTo>
                  <a:pt x="0" y="7805605"/>
                </a:lnTo>
                <a:lnTo>
                  <a:pt x="0" y="0"/>
                </a:lnTo>
                <a:close/>
              </a:path>
            </a:pathLst>
          </a:custGeom>
          <a:blipFill>
            <a:blip r:embed="rId1"/>
            <a:stretch>
              <a:fillRect/>
            </a:stretch>
          </a:blipFill>
          <a:ln w="19050" cap="sq">
            <a:solidFill>
              <a:srgbClr val="000000"/>
            </a:solidFill>
            <a:prstDash val="solid"/>
            <a:miter/>
          </a:ln>
        </p:spPr>
      </p:sp>
      <p:sp>
        <p:nvSpPr>
          <p:cNvPr id="9" name="TextBox 9"/>
          <p:cNvSpPr txBox="1"/>
          <p:nvPr/>
        </p:nvSpPr>
        <p:spPr>
          <a:xfrm>
            <a:off x="1028700" y="700137"/>
            <a:ext cx="9471642" cy="666651"/>
          </a:xfrm>
          <a:prstGeom prst="rect">
            <a:avLst/>
          </a:prstGeom>
        </p:spPr>
        <p:txBody>
          <a:bodyPr lIns="0" tIns="0" rIns="0" bIns="0" rtlCol="0" anchor="t">
            <a:spAutoFit/>
          </a:bodyPr>
          <a:lstStyle/>
          <a:p>
            <a:pPr algn="l">
              <a:lnSpc>
                <a:spcPts val="5400"/>
              </a:lnSpc>
            </a:pPr>
            <a:r>
              <a:rPr lang="en-US" sz="4500">
                <a:solidFill>
                  <a:srgbClr val="431096"/>
                </a:solidFill>
                <a:latin typeface="Montserrat Bold" panose="00000800000000000000"/>
              </a:rPr>
              <a:t>KIỂU DỮ LIỆU CỦA TỪNG CỘT </a:t>
            </a:r>
            <a:endParaRPr lang="en-US" sz="4500">
              <a:solidFill>
                <a:srgbClr val="431096"/>
              </a:solidFill>
              <a:latin typeface="Montserrat Bold"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18284">
            <a:off x="10740910" y="-2556686"/>
            <a:ext cx="3952556" cy="16029749"/>
            <a:chOff x="0" y="0"/>
            <a:chExt cx="1041002" cy="4221827"/>
          </a:xfrm>
        </p:grpSpPr>
        <p:sp>
          <p:nvSpPr>
            <p:cNvPr id="3" name="Freeform 3"/>
            <p:cNvSpPr/>
            <p:nvPr/>
          </p:nvSpPr>
          <p:spPr>
            <a:xfrm>
              <a:off x="0" y="0"/>
              <a:ext cx="1041002" cy="4221827"/>
            </a:xfrm>
            <a:custGeom>
              <a:avLst/>
              <a:gdLst/>
              <a:ahLst/>
              <a:cxnLst/>
              <a:rect l="l" t="t" r="r" b="b"/>
              <a:pathLst>
                <a:path w="1041002" h="4221827">
                  <a:moveTo>
                    <a:pt x="0" y="0"/>
                  </a:moveTo>
                  <a:lnTo>
                    <a:pt x="1041002" y="0"/>
                  </a:lnTo>
                  <a:lnTo>
                    <a:pt x="1041002" y="4221827"/>
                  </a:lnTo>
                  <a:lnTo>
                    <a:pt x="0" y="4221827"/>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4" name="TextBox 4"/>
            <p:cNvSpPr txBox="1"/>
            <p:nvPr/>
          </p:nvSpPr>
          <p:spPr>
            <a:xfrm>
              <a:off x="0" y="-38100"/>
              <a:ext cx="1041002" cy="4259927"/>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1818284">
            <a:off x="19477975" y="-7285016"/>
            <a:ext cx="274711" cy="11053763"/>
            <a:chOff x="0" y="0"/>
            <a:chExt cx="72352" cy="2911279"/>
          </a:xfrm>
        </p:grpSpPr>
        <p:sp>
          <p:nvSpPr>
            <p:cNvPr id="6" name="Freeform 6"/>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7" name="TextBox 7"/>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1818284">
            <a:off x="7345988" y="4232895"/>
            <a:ext cx="274711" cy="11053763"/>
            <a:chOff x="0" y="0"/>
            <a:chExt cx="72352" cy="2911279"/>
          </a:xfrm>
        </p:grpSpPr>
        <p:sp>
          <p:nvSpPr>
            <p:cNvPr id="9" name="Freeform 9"/>
            <p:cNvSpPr/>
            <p:nvPr/>
          </p:nvSpPr>
          <p:spPr>
            <a:xfrm>
              <a:off x="0" y="0"/>
              <a:ext cx="72352" cy="2911279"/>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sp>
        <p:sp>
          <p:nvSpPr>
            <p:cNvPr id="10" name="TextBox 10"/>
            <p:cNvSpPr txBox="1"/>
            <p:nvPr/>
          </p:nvSpPr>
          <p:spPr>
            <a:xfrm>
              <a:off x="0" y="-38100"/>
              <a:ext cx="72352" cy="2949379"/>
            </a:xfrm>
            <a:prstGeom prst="rect">
              <a:avLst/>
            </a:prstGeom>
          </p:spPr>
          <p:txBody>
            <a:bodyPr lIns="50800" tIns="50800" rIns="50800" bIns="50800" rtlCol="0" anchor="ctr"/>
            <a:lstStyle/>
            <a:p>
              <a:pPr algn="ctr">
                <a:lnSpc>
                  <a:spcPts val="2660"/>
                </a:lnSpc>
              </a:pPr>
            </a:p>
          </p:txBody>
        </p:sp>
      </p:grpSp>
      <p:grpSp>
        <p:nvGrpSpPr>
          <p:cNvPr id="11" name="Group 11"/>
          <p:cNvGrpSpPr>
            <a:grpSpLocks noChangeAspect="1"/>
          </p:cNvGrpSpPr>
          <p:nvPr/>
        </p:nvGrpSpPr>
        <p:grpSpPr>
          <a:xfrm>
            <a:off x="9144000" y="1149327"/>
            <a:ext cx="8982538" cy="7988157"/>
            <a:chOff x="0" y="0"/>
            <a:chExt cx="21896591" cy="19472605"/>
          </a:xfrm>
        </p:grpSpPr>
        <p:sp>
          <p:nvSpPr>
            <p:cNvPr id="12" name="Freeform 12"/>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solidFill>
              <a:srgbClr val="FFFFFF"/>
            </a:solidFill>
            <a:ln w="12700">
              <a:solidFill>
                <a:srgbClr val="000000"/>
              </a:solidFill>
            </a:ln>
          </p:spPr>
        </p:sp>
      </p:grpSp>
      <p:grpSp>
        <p:nvGrpSpPr>
          <p:cNvPr id="13" name="Group 13"/>
          <p:cNvGrpSpPr>
            <a:grpSpLocks noChangeAspect="1"/>
          </p:cNvGrpSpPr>
          <p:nvPr/>
        </p:nvGrpSpPr>
        <p:grpSpPr>
          <a:xfrm>
            <a:off x="9540506" y="1381125"/>
            <a:ext cx="8461234" cy="7524563"/>
            <a:chOff x="0" y="0"/>
            <a:chExt cx="21896591" cy="19472605"/>
          </a:xfrm>
        </p:grpSpPr>
        <p:sp>
          <p:nvSpPr>
            <p:cNvPr id="14" name="Freeform 14"/>
            <p:cNvSpPr/>
            <p:nvPr/>
          </p:nvSpPr>
          <p:spPr>
            <a:xfrm>
              <a:off x="0" y="0"/>
              <a:ext cx="21896578" cy="19472656"/>
            </a:xfrm>
            <a:custGeom>
              <a:avLst/>
              <a:gdLst/>
              <a:ahLst/>
              <a:cxnLst/>
              <a:rect l="l" t="t" r="r" b="b"/>
              <a:pathLst>
                <a:path w="21896578" h="19472656">
                  <a:moveTo>
                    <a:pt x="11347450" y="0"/>
                  </a:moveTo>
                  <a:lnTo>
                    <a:pt x="0" y="19472656"/>
                  </a:lnTo>
                  <a:lnTo>
                    <a:pt x="21896578" y="19472656"/>
                  </a:lnTo>
                  <a:lnTo>
                    <a:pt x="21896578" y="0"/>
                  </a:lnTo>
                  <a:close/>
                </a:path>
              </a:pathLst>
            </a:custGeom>
            <a:blipFill>
              <a:blip r:embed="rId1"/>
              <a:stretch>
                <a:fillRect l="-30906" r="-30906"/>
              </a:stretch>
            </a:blipFill>
          </p:spPr>
        </p:sp>
      </p:grpSp>
      <p:grpSp>
        <p:nvGrpSpPr>
          <p:cNvPr id="15" name="Group 15"/>
          <p:cNvGrpSpPr/>
          <p:nvPr/>
        </p:nvGrpSpPr>
        <p:grpSpPr>
          <a:xfrm rot="1818284">
            <a:off x="16215886" y="4572544"/>
            <a:ext cx="3194203" cy="7569921"/>
            <a:chOff x="0" y="0"/>
            <a:chExt cx="841272" cy="1993724"/>
          </a:xfrm>
        </p:grpSpPr>
        <p:sp>
          <p:nvSpPr>
            <p:cNvPr id="16" name="Freeform 16"/>
            <p:cNvSpPr/>
            <p:nvPr/>
          </p:nvSpPr>
          <p:spPr>
            <a:xfrm>
              <a:off x="0" y="0"/>
              <a:ext cx="841272" cy="1993724"/>
            </a:xfrm>
            <a:custGeom>
              <a:avLst/>
              <a:gdLst/>
              <a:ahLst/>
              <a:cxnLst/>
              <a:rect l="l" t="t" r="r" b="b"/>
              <a:pathLst>
                <a:path w="841272" h="1993724">
                  <a:moveTo>
                    <a:pt x="0" y="0"/>
                  </a:moveTo>
                  <a:lnTo>
                    <a:pt x="841272" y="0"/>
                  </a:lnTo>
                  <a:lnTo>
                    <a:pt x="841272" y="1993724"/>
                  </a:lnTo>
                  <a:lnTo>
                    <a:pt x="0" y="1993724"/>
                  </a:lnTo>
                  <a:close/>
                </a:path>
              </a:pathLst>
            </a:custGeom>
            <a:gradFill rotWithShape="1">
              <a:gsLst>
                <a:gs pos="0">
                  <a:srgbClr val="51048D">
                    <a:alpha val="100000"/>
                  </a:srgbClr>
                </a:gs>
                <a:gs pos="50000">
                  <a:srgbClr val="054CC4">
                    <a:alpha val="49500"/>
                  </a:srgbClr>
                </a:gs>
                <a:gs pos="100000">
                  <a:srgbClr val="C405B7">
                    <a:alpha val="0"/>
                  </a:srgbClr>
                </a:gs>
              </a:gsLst>
              <a:lin ang="5400000"/>
            </a:gradFill>
          </p:spPr>
        </p:sp>
        <p:sp>
          <p:nvSpPr>
            <p:cNvPr id="17" name="TextBox 17"/>
            <p:cNvSpPr txBox="1"/>
            <p:nvPr/>
          </p:nvSpPr>
          <p:spPr>
            <a:xfrm>
              <a:off x="0" y="-38100"/>
              <a:ext cx="841272" cy="2031824"/>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0" y="1026679"/>
            <a:ext cx="11172499" cy="3063779"/>
          </a:xfrm>
          <a:prstGeom prst="rect">
            <a:avLst/>
          </a:prstGeom>
        </p:spPr>
        <p:txBody>
          <a:bodyPr lIns="0" tIns="0" rIns="0" bIns="0" rtlCol="0" anchor="t">
            <a:spAutoFit/>
          </a:bodyPr>
          <a:lstStyle/>
          <a:p>
            <a:pPr marL="0" lvl="0" indent="0" algn="ctr">
              <a:lnSpc>
                <a:spcPts val="11825"/>
              </a:lnSpc>
            </a:pPr>
            <a:r>
              <a:rPr lang="en-US" sz="11710">
                <a:solidFill>
                  <a:srgbClr val="431096"/>
                </a:solidFill>
                <a:latin typeface="Montserrat Bold" panose="00000800000000000000"/>
              </a:rPr>
              <a:t>Data Visualization</a:t>
            </a:r>
            <a:endParaRPr lang="en-US" sz="11710">
              <a:solidFill>
                <a:srgbClr val="431096"/>
              </a:solidFill>
              <a:latin typeface="Montserrat 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71930" y="3354815"/>
            <a:ext cx="9439206" cy="5903485"/>
          </a:xfrm>
          <a:custGeom>
            <a:avLst/>
            <a:gdLst/>
            <a:ahLst/>
            <a:cxnLst/>
            <a:rect l="l" t="t" r="r" b="b"/>
            <a:pathLst>
              <a:path w="9439206" h="5903485">
                <a:moveTo>
                  <a:pt x="0" y="0"/>
                </a:moveTo>
                <a:lnTo>
                  <a:pt x="9439206" y="0"/>
                </a:lnTo>
                <a:lnTo>
                  <a:pt x="9439206" y="5903485"/>
                </a:lnTo>
                <a:lnTo>
                  <a:pt x="0" y="5903485"/>
                </a:lnTo>
                <a:lnTo>
                  <a:pt x="0" y="0"/>
                </a:lnTo>
                <a:close/>
              </a:path>
            </a:pathLst>
          </a:custGeom>
          <a:blipFill>
            <a:blip r:embed="rId1"/>
            <a:stretch>
              <a:fillRect/>
            </a:stretch>
          </a:blipFill>
        </p:spPr>
      </p:sp>
      <p:sp>
        <p:nvSpPr>
          <p:cNvPr id="3" name="TextBox 3"/>
          <p:cNvSpPr txBox="1"/>
          <p:nvPr/>
        </p:nvSpPr>
        <p:spPr>
          <a:xfrm>
            <a:off x="4778976" y="269042"/>
            <a:ext cx="12954905" cy="1628167"/>
          </a:xfrm>
          <a:prstGeom prst="rect">
            <a:avLst/>
          </a:prstGeom>
        </p:spPr>
        <p:txBody>
          <a:bodyPr lIns="0" tIns="0" rIns="0" bIns="0" rtlCol="0" anchor="t">
            <a:spAutoFit/>
          </a:bodyPr>
          <a:lstStyle/>
          <a:p>
            <a:pPr algn="l">
              <a:lnSpc>
                <a:spcPts val="6380"/>
              </a:lnSpc>
            </a:pPr>
            <a:r>
              <a:rPr lang="en-US" sz="5545">
                <a:solidFill>
                  <a:srgbClr val="431096"/>
                </a:solidFill>
                <a:latin typeface="Montserrat Bold" panose="00000800000000000000"/>
              </a:rPr>
              <a:t>Ảnh hưởng của các thuộc tính </a:t>
            </a:r>
            <a:endParaRPr lang="en-US" sz="5545">
              <a:solidFill>
                <a:srgbClr val="431096"/>
              </a:solidFill>
              <a:latin typeface="Montserrat Bold" panose="00000800000000000000"/>
            </a:endParaRPr>
          </a:p>
          <a:p>
            <a:pPr algn="l">
              <a:lnSpc>
                <a:spcPts val="6380"/>
              </a:lnSpc>
            </a:pPr>
            <a:r>
              <a:rPr lang="en-US" sz="5545">
                <a:solidFill>
                  <a:srgbClr val="431096"/>
                </a:solidFill>
                <a:latin typeface="Montserrat Bold" panose="00000800000000000000"/>
              </a:rPr>
              <a:t>đến Risk Flag</a:t>
            </a:r>
            <a:endParaRPr lang="en-US" sz="5545">
              <a:solidFill>
                <a:srgbClr val="431096"/>
              </a:solidFill>
              <a:latin typeface="Montserrat Bold" panose="00000800000000000000"/>
            </a:endParaRPr>
          </a:p>
        </p:txBody>
      </p:sp>
      <p:sp>
        <p:nvSpPr>
          <p:cNvPr id="4" name="TextBox 4"/>
          <p:cNvSpPr txBox="1"/>
          <p:nvPr/>
        </p:nvSpPr>
        <p:spPr>
          <a:xfrm>
            <a:off x="10094682" y="3029186"/>
            <a:ext cx="8193318" cy="1580852"/>
          </a:xfrm>
          <a:prstGeom prst="rect">
            <a:avLst/>
          </a:prstGeom>
        </p:spPr>
        <p:txBody>
          <a:bodyPr lIns="0" tIns="0" rIns="0" bIns="0" rtlCol="0" anchor="t">
            <a:spAutoFit/>
          </a:bodyPr>
          <a:lstStyle/>
          <a:p>
            <a:pPr marL="647700" lvl="1" indent="-323850" algn="l">
              <a:lnSpc>
                <a:spcPts val="4200"/>
              </a:lnSpc>
              <a:buFont typeface="Arial" panose="020B0604020202020204"/>
              <a:buChar char="•"/>
            </a:pPr>
            <a:r>
              <a:rPr lang="en-US" sz="3000">
                <a:solidFill>
                  <a:srgbClr val="121212"/>
                </a:solidFill>
                <a:latin typeface="Montserrat" panose="00000500000000000000"/>
              </a:rPr>
              <a:t>Cả ba nhóm đều cho thấy xu hướng tương tự về tỷ lệ giữa rủi ro và không rủi ro</a:t>
            </a:r>
            <a:endParaRPr lang="en-US" sz="3000">
              <a:solidFill>
                <a:srgbClr val="121212"/>
              </a:solidFill>
              <a:latin typeface="Montserrat" panose="00000500000000000000"/>
            </a:endParaRPr>
          </a:p>
        </p:txBody>
      </p:sp>
      <p:sp>
        <p:nvSpPr>
          <p:cNvPr id="5" name="TextBox 5"/>
          <p:cNvSpPr txBox="1"/>
          <p:nvPr/>
        </p:nvSpPr>
        <p:spPr>
          <a:xfrm>
            <a:off x="10094682" y="4596071"/>
            <a:ext cx="8142149" cy="3180755"/>
          </a:xfrm>
          <a:prstGeom prst="rect">
            <a:avLst/>
          </a:prstGeom>
        </p:spPr>
        <p:txBody>
          <a:bodyPr lIns="0" tIns="0" rIns="0" bIns="0" rtlCol="0" anchor="t">
            <a:spAutoFit/>
          </a:bodyPr>
          <a:lstStyle/>
          <a:p>
            <a:pPr marL="647700" lvl="1" indent="-323850" algn="just">
              <a:lnSpc>
                <a:spcPts val="4200"/>
              </a:lnSpc>
              <a:buFont typeface="Arial" panose="020B0604020202020204"/>
              <a:buChar char="•"/>
            </a:pPr>
            <a:r>
              <a:rPr lang="en-US" sz="3000">
                <a:solidFill>
                  <a:srgbClr val="121212"/>
                </a:solidFill>
                <a:latin typeface="Montserrat" panose="00000500000000000000"/>
              </a:rPr>
              <a:t>Tuy nhiên, nhóm thuê nhà có số lượng người có rủi ro tương đối cao so với tổng số người thuê nhà, điều này có thể liên quan đến đặc điểm tài chính hoặc điều kiện sống ảnh hưởng đến đánh giá rủi ro.</a:t>
            </a:r>
            <a:endParaRPr lang="en-US" sz="3000">
              <a:solidFill>
                <a:srgbClr val="121212"/>
              </a:solidFill>
              <a:latin typeface="Montserrat" panose="00000500000000000000"/>
            </a:endParaRPr>
          </a:p>
        </p:txBody>
      </p:sp>
      <p:sp>
        <p:nvSpPr>
          <p:cNvPr id="6" name="TextBox 6"/>
          <p:cNvSpPr txBox="1"/>
          <p:nvPr/>
        </p:nvSpPr>
        <p:spPr>
          <a:xfrm>
            <a:off x="1544770" y="2196484"/>
            <a:ext cx="6913430" cy="669859"/>
          </a:xfrm>
          <a:prstGeom prst="rect">
            <a:avLst/>
          </a:prstGeom>
        </p:spPr>
        <p:txBody>
          <a:bodyPr wrap="square" lIns="0" tIns="0" rIns="0" bIns="0" rtlCol="0" anchor="t">
            <a:spAutoFit/>
          </a:bodyPr>
          <a:lstStyle/>
          <a:p>
            <a:pPr marL="0" lvl="0" indent="0" algn="ctr">
              <a:lnSpc>
                <a:spcPts val="5600"/>
              </a:lnSpc>
              <a:spcBef>
                <a:spcPct val="0"/>
              </a:spcBef>
            </a:pPr>
            <a:r>
              <a:rPr lang="en-US" sz="4000" dirty="0">
                <a:solidFill>
                  <a:srgbClr val="000000"/>
                </a:solidFill>
                <a:latin typeface="Montserrat Bold" panose="00000800000000000000"/>
              </a:rPr>
              <a:t>a. House Ownership</a:t>
            </a:r>
            <a:endParaRPr lang="en-US" sz="4000" dirty="0">
              <a:solidFill>
                <a:srgbClr val="000000"/>
              </a:solidFill>
              <a:latin typeface="Montserrat Bold" panose="00000800000000000000"/>
            </a:endParaRPr>
          </a:p>
        </p:txBody>
      </p:sp>
      <p:grpSp>
        <p:nvGrpSpPr>
          <p:cNvPr id="7" name="Group 7"/>
          <p:cNvGrpSpPr/>
          <p:nvPr/>
        </p:nvGrpSpPr>
        <p:grpSpPr>
          <a:xfrm>
            <a:off x="-17485519" y="-1437985"/>
            <a:ext cx="21451958" cy="3335193"/>
            <a:chOff x="0" y="0"/>
            <a:chExt cx="2247054" cy="349355"/>
          </a:xfrm>
        </p:grpSpPr>
        <p:sp>
          <p:nvSpPr>
            <p:cNvPr id="8" name="Freeform 8"/>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9" name="TextBox 9"/>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8959574">
            <a:off x="1370666" y="-8266277"/>
            <a:ext cx="182440" cy="10877937"/>
            <a:chOff x="0" y="0"/>
            <a:chExt cx="52847" cy="3151013"/>
          </a:xfrm>
        </p:grpSpPr>
        <p:sp>
          <p:nvSpPr>
            <p:cNvPr id="11" name="Freeform 11"/>
            <p:cNvSpPr/>
            <p:nvPr/>
          </p:nvSpPr>
          <p:spPr>
            <a:xfrm>
              <a:off x="0" y="0"/>
              <a:ext cx="52847" cy="3151013"/>
            </a:xfrm>
            <a:custGeom>
              <a:avLst/>
              <a:gdLst/>
              <a:ahLst/>
              <a:cxnLst/>
              <a:rect l="l" t="t" r="r" b="b"/>
              <a:pathLst>
                <a:path w="52847" h="3151013">
                  <a:moveTo>
                    <a:pt x="0" y="0"/>
                  </a:moveTo>
                  <a:lnTo>
                    <a:pt x="52847" y="0"/>
                  </a:lnTo>
                  <a:lnTo>
                    <a:pt x="52847" y="3151013"/>
                  </a:lnTo>
                  <a:lnTo>
                    <a:pt x="0" y="3151013"/>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2" name="TextBox 12"/>
            <p:cNvSpPr txBox="1"/>
            <p:nvPr/>
          </p:nvSpPr>
          <p:spPr>
            <a:xfrm>
              <a:off x="0" y="-38100"/>
              <a:ext cx="52847" cy="3189113"/>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91954" y="3750138"/>
            <a:ext cx="9395652" cy="5876246"/>
          </a:xfrm>
          <a:custGeom>
            <a:avLst/>
            <a:gdLst/>
            <a:ahLst/>
            <a:cxnLst/>
            <a:rect l="l" t="t" r="r" b="b"/>
            <a:pathLst>
              <a:path w="9395652" h="5876246">
                <a:moveTo>
                  <a:pt x="0" y="0"/>
                </a:moveTo>
                <a:lnTo>
                  <a:pt x="9395652" y="0"/>
                </a:lnTo>
                <a:lnTo>
                  <a:pt x="9395652" y="5876246"/>
                </a:lnTo>
                <a:lnTo>
                  <a:pt x="0" y="5876246"/>
                </a:lnTo>
                <a:lnTo>
                  <a:pt x="0" y="0"/>
                </a:lnTo>
                <a:close/>
              </a:path>
            </a:pathLst>
          </a:custGeom>
          <a:blipFill>
            <a:blip r:embed="rId1"/>
            <a:stretch>
              <a:fillRect/>
            </a:stretch>
          </a:blipFill>
        </p:spPr>
      </p:sp>
      <p:sp>
        <p:nvSpPr>
          <p:cNvPr id="3" name="TextBox 3"/>
          <p:cNvSpPr txBox="1"/>
          <p:nvPr/>
        </p:nvSpPr>
        <p:spPr>
          <a:xfrm>
            <a:off x="10607629" y="3940582"/>
            <a:ext cx="7126252" cy="3714056"/>
          </a:xfrm>
          <a:prstGeom prst="rect">
            <a:avLst/>
          </a:prstGeom>
        </p:spPr>
        <p:txBody>
          <a:bodyPr lIns="0" tIns="0" rIns="0" bIns="0" rtlCol="0" anchor="t">
            <a:spAutoFit/>
          </a:bodyPr>
          <a:lstStyle/>
          <a:p>
            <a:pPr marL="647700" lvl="1" indent="-323850" algn="just">
              <a:lnSpc>
                <a:spcPts val="4200"/>
              </a:lnSpc>
              <a:buFont typeface="Arial" panose="020B0604020202020204"/>
              <a:buChar char="•"/>
            </a:pPr>
            <a:r>
              <a:rPr lang="en-US" sz="3000">
                <a:solidFill>
                  <a:srgbClr val="121212"/>
                </a:solidFill>
                <a:latin typeface="Montserrat" panose="00000500000000000000"/>
              </a:rPr>
              <a:t>Cả hai nhóm có tỷ lệ người có rủi ro so với tổng số người trong mỗi nhóm khá tương đương.</a:t>
            </a:r>
            <a:endParaRPr lang="en-US" sz="3000">
              <a:solidFill>
                <a:srgbClr val="121212"/>
              </a:solidFill>
              <a:latin typeface="Montserrat" panose="00000500000000000000"/>
            </a:endParaRPr>
          </a:p>
          <a:p>
            <a:pPr marL="647700" lvl="1" indent="-323850" algn="just">
              <a:lnSpc>
                <a:spcPts val="4200"/>
              </a:lnSpc>
              <a:buFont typeface="Arial" panose="020B0604020202020204"/>
              <a:buChar char="•"/>
            </a:pPr>
            <a:r>
              <a:rPr lang="en-US" sz="3000">
                <a:solidFill>
                  <a:srgbClr val="121212"/>
                </a:solidFill>
                <a:latin typeface="Montserrat" panose="00000500000000000000"/>
              </a:rPr>
              <a:t>Điều này có thể cho thấy rằng sở hữu xe không có ảnh hưởng đáng kể đến việc đánh giá rủi ro cá nhân.</a:t>
            </a:r>
            <a:endParaRPr lang="en-US" sz="3000">
              <a:solidFill>
                <a:srgbClr val="121212"/>
              </a:solidFill>
              <a:latin typeface="Montserrat" panose="00000500000000000000"/>
            </a:endParaRPr>
          </a:p>
        </p:txBody>
      </p:sp>
      <p:sp>
        <p:nvSpPr>
          <p:cNvPr id="4" name="TextBox 4"/>
          <p:cNvSpPr txBox="1"/>
          <p:nvPr/>
        </p:nvSpPr>
        <p:spPr>
          <a:xfrm>
            <a:off x="1196380" y="2504143"/>
            <a:ext cx="7185620" cy="669859"/>
          </a:xfrm>
          <a:prstGeom prst="rect">
            <a:avLst/>
          </a:prstGeom>
        </p:spPr>
        <p:txBody>
          <a:bodyPr wrap="square" lIns="0" tIns="0" rIns="0" bIns="0" rtlCol="0" anchor="t">
            <a:spAutoFit/>
          </a:bodyPr>
          <a:lstStyle/>
          <a:p>
            <a:pPr marL="0" lvl="0" indent="0" algn="ctr">
              <a:lnSpc>
                <a:spcPts val="5600"/>
              </a:lnSpc>
              <a:spcBef>
                <a:spcPct val="0"/>
              </a:spcBef>
            </a:pPr>
            <a:r>
              <a:rPr lang="en-US" sz="4000" dirty="0">
                <a:solidFill>
                  <a:srgbClr val="000000"/>
                </a:solidFill>
                <a:latin typeface="Montserrat Bold" panose="00000800000000000000"/>
              </a:rPr>
              <a:t>b. Car Ownership</a:t>
            </a:r>
            <a:endParaRPr lang="en-US" sz="4000" dirty="0">
              <a:solidFill>
                <a:srgbClr val="000000"/>
              </a:solidFill>
              <a:latin typeface="Montserrat Bold" panose="00000800000000000000"/>
            </a:endParaRPr>
          </a:p>
        </p:txBody>
      </p:sp>
      <p:sp>
        <p:nvSpPr>
          <p:cNvPr id="5" name="TextBox 5"/>
          <p:cNvSpPr txBox="1"/>
          <p:nvPr/>
        </p:nvSpPr>
        <p:spPr>
          <a:xfrm>
            <a:off x="4778976" y="269042"/>
            <a:ext cx="12954905" cy="1628167"/>
          </a:xfrm>
          <a:prstGeom prst="rect">
            <a:avLst/>
          </a:prstGeom>
        </p:spPr>
        <p:txBody>
          <a:bodyPr lIns="0" tIns="0" rIns="0" bIns="0" rtlCol="0" anchor="t">
            <a:spAutoFit/>
          </a:bodyPr>
          <a:lstStyle/>
          <a:p>
            <a:pPr algn="l">
              <a:lnSpc>
                <a:spcPts val="6380"/>
              </a:lnSpc>
            </a:pPr>
            <a:r>
              <a:rPr lang="en-US" sz="5545">
                <a:solidFill>
                  <a:srgbClr val="431096"/>
                </a:solidFill>
                <a:latin typeface="Montserrat Bold" panose="00000800000000000000"/>
              </a:rPr>
              <a:t>Ảnh hưởng của các thuộc tính </a:t>
            </a:r>
            <a:endParaRPr lang="en-US" sz="5545">
              <a:solidFill>
                <a:srgbClr val="431096"/>
              </a:solidFill>
              <a:latin typeface="Montserrat Bold" panose="00000800000000000000"/>
            </a:endParaRPr>
          </a:p>
          <a:p>
            <a:pPr algn="l">
              <a:lnSpc>
                <a:spcPts val="6380"/>
              </a:lnSpc>
            </a:pPr>
            <a:r>
              <a:rPr lang="en-US" sz="5545">
                <a:solidFill>
                  <a:srgbClr val="431096"/>
                </a:solidFill>
                <a:latin typeface="Montserrat Bold" panose="00000800000000000000"/>
              </a:rPr>
              <a:t>đến Risk Flag</a:t>
            </a:r>
            <a:endParaRPr lang="en-US" sz="5545">
              <a:solidFill>
                <a:srgbClr val="431096"/>
              </a:solidFill>
              <a:latin typeface="Montserrat Bold" panose="00000800000000000000"/>
            </a:endParaRPr>
          </a:p>
        </p:txBody>
      </p:sp>
      <p:grpSp>
        <p:nvGrpSpPr>
          <p:cNvPr id="6" name="Group 6"/>
          <p:cNvGrpSpPr/>
          <p:nvPr/>
        </p:nvGrpSpPr>
        <p:grpSpPr>
          <a:xfrm>
            <a:off x="-17485519" y="-1437985"/>
            <a:ext cx="21451958" cy="3335193"/>
            <a:chOff x="0" y="0"/>
            <a:chExt cx="2247054" cy="349355"/>
          </a:xfrm>
        </p:grpSpPr>
        <p:sp>
          <p:nvSpPr>
            <p:cNvPr id="7" name="Freeform 7"/>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8" name="TextBox 8"/>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9" name="Group 9"/>
          <p:cNvGrpSpPr/>
          <p:nvPr/>
        </p:nvGrpSpPr>
        <p:grpSpPr>
          <a:xfrm rot="8959574">
            <a:off x="1370666" y="-8266277"/>
            <a:ext cx="182440" cy="10877937"/>
            <a:chOff x="0" y="0"/>
            <a:chExt cx="52847" cy="3151013"/>
          </a:xfrm>
        </p:grpSpPr>
        <p:sp>
          <p:nvSpPr>
            <p:cNvPr id="10" name="Freeform 10"/>
            <p:cNvSpPr/>
            <p:nvPr/>
          </p:nvSpPr>
          <p:spPr>
            <a:xfrm>
              <a:off x="0" y="0"/>
              <a:ext cx="52847" cy="3151013"/>
            </a:xfrm>
            <a:custGeom>
              <a:avLst/>
              <a:gdLst/>
              <a:ahLst/>
              <a:cxnLst/>
              <a:rect l="l" t="t" r="r" b="b"/>
              <a:pathLst>
                <a:path w="52847" h="3151013">
                  <a:moveTo>
                    <a:pt x="0" y="0"/>
                  </a:moveTo>
                  <a:lnTo>
                    <a:pt x="52847" y="0"/>
                  </a:lnTo>
                  <a:lnTo>
                    <a:pt x="52847" y="3151013"/>
                  </a:lnTo>
                  <a:lnTo>
                    <a:pt x="0" y="3151013"/>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1" name="TextBox 11"/>
            <p:cNvSpPr txBox="1"/>
            <p:nvPr/>
          </p:nvSpPr>
          <p:spPr>
            <a:xfrm>
              <a:off x="0" y="-38100"/>
              <a:ext cx="52847" cy="3189113"/>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26631" y="3752557"/>
            <a:ext cx="9395652" cy="5876246"/>
          </a:xfrm>
          <a:custGeom>
            <a:avLst/>
            <a:gdLst/>
            <a:ahLst/>
            <a:cxnLst/>
            <a:rect l="l" t="t" r="r" b="b"/>
            <a:pathLst>
              <a:path w="9395652" h="5876246">
                <a:moveTo>
                  <a:pt x="0" y="0"/>
                </a:moveTo>
                <a:lnTo>
                  <a:pt x="9395652" y="0"/>
                </a:lnTo>
                <a:lnTo>
                  <a:pt x="9395652" y="5876246"/>
                </a:lnTo>
                <a:lnTo>
                  <a:pt x="0" y="5876246"/>
                </a:lnTo>
                <a:lnTo>
                  <a:pt x="0" y="0"/>
                </a:lnTo>
                <a:close/>
              </a:path>
            </a:pathLst>
          </a:custGeom>
          <a:blipFill>
            <a:blip r:embed="rId1"/>
            <a:stretch>
              <a:fillRect/>
            </a:stretch>
          </a:blipFill>
        </p:spPr>
      </p:sp>
      <p:sp>
        <p:nvSpPr>
          <p:cNvPr id="3" name="TextBox 3"/>
          <p:cNvSpPr txBox="1"/>
          <p:nvPr/>
        </p:nvSpPr>
        <p:spPr>
          <a:xfrm>
            <a:off x="1028700" y="2849985"/>
            <a:ext cx="5875479" cy="669859"/>
          </a:xfrm>
          <a:prstGeom prst="rect">
            <a:avLst/>
          </a:prstGeom>
        </p:spPr>
        <p:txBody>
          <a:bodyPr lIns="0" tIns="0" rIns="0" bIns="0" rtlCol="0" anchor="t">
            <a:spAutoFit/>
          </a:bodyPr>
          <a:lstStyle/>
          <a:p>
            <a:pPr marL="0" lvl="0" indent="0" algn="ctr">
              <a:lnSpc>
                <a:spcPts val="5600"/>
              </a:lnSpc>
              <a:spcBef>
                <a:spcPct val="0"/>
              </a:spcBef>
            </a:pPr>
            <a:r>
              <a:rPr lang="en-US" sz="4000">
                <a:solidFill>
                  <a:srgbClr val="000000"/>
                </a:solidFill>
                <a:latin typeface="Montserrat Bold" panose="00000800000000000000"/>
              </a:rPr>
              <a:t>c. Marital Status</a:t>
            </a:r>
            <a:endParaRPr lang="en-US" sz="4000">
              <a:solidFill>
                <a:srgbClr val="000000"/>
              </a:solidFill>
              <a:latin typeface="Montserrat Bold" panose="00000800000000000000"/>
            </a:endParaRPr>
          </a:p>
        </p:txBody>
      </p:sp>
      <p:sp>
        <p:nvSpPr>
          <p:cNvPr id="4" name="TextBox 4"/>
          <p:cNvSpPr txBox="1"/>
          <p:nvPr/>
        </p:nvSpPr>
        <p:spPr>
          <a:xfrm>
            <a:off x="10804042" y="4135827"/>
            <a:ext cx="7022015" cy="5043030"/>
          </a:xfrm>
          <a:prstGeom prst="rect">
            <a:avLst/>
          </a:prstGeom>
        </p:spPr>
        <p:txBody>
          <a:bodyPr lIns="0" tIns="0" rIns="0" bIns="0" rtlCol="0" anchor="t">
            <a:spAutoFit/>
          </a:bodyPr>
          <a:lstStyle/>
          <a:p>
            <a:pPr marL="687070" lvl="1" indent="-343535" algn="just">
              <a:lnSpc>
                <a:spcPts val="4455"/>
              </a:lnSpc>
              <a:buFont typeface="Arial" panose="020B0604020202020204"/>
              <a:buChar char="•"/>
            </a:pPr>
            <a:r>
              <a:rPr lang="en-US" sz="3180">
                <a:solidFill>
                  <a:srgbClr val="000000"/>
                </a:solidFill>
                <a:latin typeface="Montserrat" panose="00000500000000000000"/>
              </a:rPr>
              <a:t>Nhóm độc thân có số lượng người có rủi ro tương đối cao so với tổng số người trong nhóm đó. </a:t>
            </a:r>
            <a:endParaRPr lang="en-US" sz="3180">
              <a:solidFill>
                <a:srgbClr val="000000"/>
              </a:solidFill>
              <a:latin typeface="Montserrat" panose="00000500000000000000"/>
            </a:endParaRPr>
          </a:p>
          <a:p>
            <a:pPr marL="687070" lvl="1" indent="-343535" algn="just">
              <a:lnSpc>
                <a:spcPts val="4455"/>
              </a:lnSpc>
              <a:buFont typeface="Arial" panose="020B0604020202020204"/>
              <a:buChar char="•"/>
            </a:pPr>
            <a:r>
              <a:rPr lang="en-US" sz="3180">
                <a:solidFill>
                  <a:srgbClr val="000000"/>
                </a:solidFill>
                <a:latin typeface="Montserrat" panose="00000500000000000000"/>
              </a:rPr>
              <a:t>Mặc dù nhóm đã kết hôn có tỷ lệ tương tự, nhưng số lượng tuyệt đối người có rủi ro thấp hơn nhiều do nhóm này ít người hơn.</a:t>
            </a:r>
            <a:endParaRPr lang="en-US" sz="3180">
              <a:solidFill>
                <a:srgbClr val="000000"/>
              </a:solidFill>
              <a:latin typeface="Montserrat" panose="00000500000000000000"/>
            </a:endParaRPr>
          </a:p>
        </p:txBody>
      </p:sp>
      <p:grpSp>
        <p:nvGrpSpPr>
          <p:cNvPr id="5" name="Group 5"/>
          <p:cNvGrpSpPr/>
          <p:nvPr/>
        </p:nvGrpSpPr>
        <p:grpSpPr>
          <a:xfrm>
            <a:off x="-17485519" y="-1437985"/>
            <a:ext cx="21451958" cy="3335193"/>
            <a:chOff x="0" y="0"/>
            <a:chExt cx="2247054" cy="349355"/>
          </a:xfrm>
        </p:grpSpPr>
        <p:sp>
          <p:nvSpPr>
            <p:cNvPr id="6" name="Freeform 6"/>
            <p:cNvSpPr/>
            <p:nvPr/>
          </p:nvSpPr>
          <p:spPr>
            <a:xfrm>
              <a:off x="0" y="0"/>
              <a:ext cx="2247054" cy="349355"/>
            </a:xfrm>
            <a:custGeom>
              <a:avLst/>
              <a:gdLst/>
              <a:ahLst/>
              <a:cxnLst/>
              <a:rect l="l" t="t" r="r" b="b"/>
              <a:pathLst>
                <a:path w="2247054" h="349355">
                  <a:moveTo>
                    <a:pt x="2043854" y="0"/>
                  </a:moveTo>
                  <a:lnTo>
                    <a:pt x="0" y="0"/>
                  </a:lnTo>
                  <a:lnTo>
                    <a:pt x="203200" y="349355"/>
                  </a:lnTo>
                  <a:lnTo>
                    <a:pt x="2247054" y="349355"/>
                  </a:lnTo>
                  <a:lnTo>
                    <a:pt x="2043854" y="0"/>
                  </a:lnTo>
                  <a:close/>
                </a:path>
              </a:pathLst>
            </a:custGeom>
            <a:gradFill rotWithShape="1">
              <a:gsLst>
                <a:gs pos="0">
                  <a:srgbClr val="51048D">
                    <a:alpha val="100000"/>
                  </a:srgbClr>
                </a:gs>
                <a:gs pos="50000">
                  <a:srgbClr val="054CC4">
                    <a:alpha val="100000"/>
                  </a:srgbClr>
                </a:gs>
                <a:gs pos="100000">
                  <a:srgbClr val="C405B7">
                    <a:alpha val="100000"/>
                  </a:srgbClr>
                </a:gs>
              </a:gsLst>
              <a:lin ang="0"/>
            </a:gradFill>
          </p:spPr>
        </p:sp>
        <p:sp>
          <p:nvSpPr>
            <p:cNvPr id="7" name="TextBox 7"/>
            <p:cNvSpPr txBox="1"/>
            <p:nvPr/>
          </p:nvSpPr>
          <p:spPr>
            <a:xfrm>
              <a:off x="101600" y="-38100"/>
              <a:ext cx="2043854" cy="387455"/>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8959574">
            <a:off x="1370666" y="-8266277"/>
            <a:ext cx="182440" cy="10877937"/>
            <a:chOff x="0" y="0"/>
            <a:chExt cx="52847" cy="3151013"/>
          </a:xfrm>
        </p:grpSpPr>
        <p:sp>
          <p:nvSpPr>
            <p:cNvPr id="9" name="Freeform 9"/>
            <p:cNvSpPr/>
            <p:nvPr/>
          </p:nvSpPr>
          <p:spPr>
            <a:xfrm>
              <a:off x="0" y="0"/>
              <a:ext cx="52847" cy="3151013"/>
            </a:xfrm>
            <a:custGeom>
              <a:avLst/>
              <a:gdLst/>
              <a:ahLst/>
              <a:cxnLst/>
              <a:rect l="l" t="t" r="r" b="b"/>
              <a:pathLst>
                <a:path w="52847" h="3151013">
                  <a:moveTo>
                    <a:pt x="0" y="0"/>
                  </a:moveTo>
                  <a:lnTo>
                    <a:pt x="52847" y="0"/>
                  </a:lnTo>
                  <a:lnTo>
                    <a:pt x="52847" y="3151013"/>
                  </a:lnTo>
                  <a:lnTo>
                    <a:pt x="0" y="3151013"/>
                  </a:lnTo>
                  <a:close/>
                </a:path>
              </a:pathLst>
            </a:custGeom>
            <a:gradFill rotWithShape="1">
              <a:gsLst>
                <a:gs pos="0">
                  <a:srgbClr val="C405B7">
                    <a:alpha val="100000"/>
                  </a:srgbClr>
                </a:gs>
                <a:gs pos="50000">
                  <a:srgbClr val="054CC4">
                    <a:alpha val="100000"/>
                  </a:srgbClr>
                </a:gs>
                <a:gs pos="100000">
                  <a:srgbClr val="51048D">
                    <a:alpha val="100000"/>
                  </a:srgbClr>
                </a:gs>
              </a:gsLst>
              <a:lin ang="5400000"/>
            </a:gradFill>
          </p:spPr>
        </p:sp>
        <p:sp>
          <p:nvSpPr>
            <p:cNvPr id="10" name="TextBox 10"/>
            <p:cNvSpPr txBox="1"/>
            <p:nvPr/>
          </p:nvSpPr>
          <p:spPr>
            <a:xfrm>
              <a:off x="0" y="-38100"/>
              <a:ext cx="52847" cy="3189113"/>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4778976" y="269042"/>
            <a:ext cx="12954905" cy="1628167"/>
          </a:xfrm>
          <a:prstGeom prst="rect">
            <a:avLst/>
          </a:prstGeom>
        </p:spPr>
        <p:txBody>
          <a:bodyPr lIns="0" tIns="0" rIns="0" bIns="0" rtlCol="0" anchor="t">
            <a:spAutoFit/>
          </a:bodyPr>
          <a:lstStyle/>
          <a:p>
            <a:pPr algn="l">
              <a:lnSpc>
                <a:spcPts val="6380"/>
              </a:lnSpc>
            </a:pPr>
            <a:r>
              <a:rPr lang="en-US" sz="5545">
                <a:solidFill>
                  <a:srgbClr val="431096"/>
                </a:solidFill>
                <a:latin typeface="Montserrat Bold" panose="00000800000000000000"/>
              </a:rPr>
              <a:t>Ảnh hưởng của các thuộc tính </a:t>
            </a:r>
            <a:endParaRPr lang="en-US" sz="5545">
              <a:solidFill>
                <a:srgbClr val="431096"/>
              </a:solidFill>
              <a:latin typeface="Montserrat Bold" panose="00000800000000000000"/>
            </a:endParaRPr>
          </a:p>
          <a:p>
            <a:pPr algn="l">
              <a:lnSpc>
                <a:spcPts val="6380"/>
              </a:lnSpc>
            </a:pPr>
            <a:r>
              <a:rPr lang="en-US" sz="5545">
                <a:solidFill>
                  <a:srgbClr val="431096"/>
                </a:solidFill>
                <a:latin typeface="Montserrat Bold" panose="00000800000000000000"/>
              </a:rPr>
              <a:t>đến Risk Flag</a:t>
            </a:r>
            <a:endParaRPr lang="en-US" sz="5545">
              <a:solidFill>
                <a:srgbClr val="431096"/>
              </a:solidFill>
              <a:latin typeface="Montserrat Bold" panose="000008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8053</Words>
  <Application>WPS Presentation</Application>
  <PresentationFormat>Custom</PresentationFormat>
  <Paragraphs>236</Paragraphs>
  <Slides>38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Arial</vt:lpstr>
      <vt:lpstr>SimSun</vt:lpstr>
      <vt:lpstr>Wingdings</vt:lpstr>
      <vt:lpstr>Montserrat Bold</vt:lpstr>
      <vt:lpstr>Montserrat</vt:lpstr>
      <vt:lpstr>Montserrat Semi-Bold</vt:lpstr>
      <vt:lpstr>Arial</vt:lpstr>
      <vt:lpstr>Microsoft YaHei</vt:lpstr>
      <vt:lpstr>Arial Unicode MS</vt:lpstr>
      <vt:lpstr>Calibri</vt:lpstr>
      <vt:lpstr>Poppins 2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Modern Effective Communication Presentation</dc:title>
  <dc:creator/>
  <cp:lastModifiedBy>ADMIN</cp:lastModifiedBy>
  <cp:revision>3</cp:revision>
  <dcterms:created xsi:type="dcterms:W3CDTF">2006-08-16T00:00:00Z</dcterms:created>
  <dcterms:modified xsi:type="dcterms:W3CDTF">2024-05-20T12:10:30Z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313ABBE9D4A045E5910DF02EA235F59D_12</vt:lpwstr>
  </property>
  <property fmtid="{D5CDD505-2E9C-101B-9397-08002B2CF9AE}" pid="3" name="KSOProductBuildVer">
    <vt:lpwstr>1033-12.2.0.16909</vt:lpwstr>
  </property>
</Properties>
</file>